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775" r:id="rId2"/>
    <p:sldId id="905" r:id="rId3"/>
    <p:sldId id="611" r:id="rId4"/>
    <p:sldId id="776" r:id="rId5"/>
    <p:sldId id="906" r:id="rId6"/>
    <p:sldId id="948" r:id="rId7"/>
    <p:sldId id="962" r:id="rId8"/>
    <p:sldId id="864" r:id="rId9"/>
    <p:sldId id="908" r:id="rId10"/>
    <p:sldId id="783" r:id="rId11"/>
    <p:sldId id="861" r:id="rId12"/>
    <p:sldId id="876" r:id="rId13"/>
    <p:sldId id="877" r:id="rId14"/>
    <p:sldId id="812" r:id="rId15"/>
    <p:sldId id="882" r:id="rId16"/>
    <p:sldId id="881" r:id="rId17"/>
    <p:sldId id="880" r:id="rId18"/>
    <p:sldId id="576" r:id="rId19"/>
    <p:sldId id="870" r:id="rId20"/>
    <p:sldId id="871" r:id="rId21"/>
    <p:sldId id="912" r:id="rId22"/>
    <p:sldId id="963" r:id="rId23"/>
    <p:sldId id="965" r:id="rId24"/>
    <p:sldId id="913" r:id="rId25"/>
    <p:sldId id="964" r:id="rId26"/>
    <p:sldId id="884" r:id="rId27"/>
    <p:sldId id="943" r:id="rId28"/>
    <p:sldId id="889" r:id="rId29"/>
    <p:sldId id="893" r:id="rId30"/>
    <p:sldId id="886" r:id="rId31"/>
    <p:sldId id="887" r:id="rId32"/>
    <p:sldId id="917" r:id="rId33"/>
    <p:sldId id="954" r:id="rId34"/>
    <p:sldId id="924" r:id="rId35"/>
    <p:sldId id="953" r:id="rId36"/>
    <p:sldId id="949" r:id="rId37"/>
    <p:sldId id="957" r:id="rId38"/>
    <p:sldId id="958" r:id="rId39"/>
    <p:sldId id="959" r:id="rId40"/>
    <p:sldId id="960" r:id="rId41"/>
    <p:sldId id="961" r:id="rId42"/>
    <p:sldId id="872" r:id="rId43"/>
    <p:sldId id="897" r:id="rId44"/>
    <p:sldId id="869" r:id="rId45"/>
    <p:sldId id="898" r:id="rId46"/>
    <p:sldId id="899" r:id="rId47"/>
    <p:sldId id="835" r:id="rId48"/>
    <p:sldId id="900" r:id="rId49"/>
    <p:sldId id="918" r:id="rId50"/>
    <p:sldId id="902" r:id="rId51"/>
    <p:sldId id="936" r:id="rId52"/>
    <p:sldId id="937" r:id="rId53"/>
    <p:sldId id="903" r:id="rId54"/>
    <p:sldId id="754" r:id="rId55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33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00"/>
    <a:srgbClr val="339966"/>
    <a:srgbClr val="EA4C37"/>
    <a:srgbClr val="FF6600"/>
    <a:srgbClr val="99CC00"/>
    <a:srgbClr val="3366FF"/>
    <a:srgbClr val="9900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5400" autoAdjust="0"/>
  </p:normalViewPr>
  <p:slideViewPr>
    <p:cSldViewPr>
      <p:cViewPr varScale="1">
        <p:scale>
          <a:sx n="89" d="100"/>
          <a:sy n="89" d="100"/>
        </p:scale>
        <p:origin x="1291" y="72"/>
      </p:cViewPr>
      <p:guideLst>
        <p:guide orient="horz" pos="164"/>
        <p:guide pos="33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8" tIns="49492" rIns="98988" bIns="49492" numCol="1" anchor="t" anchorCtr="0" compatLnSpc="1">
            <a:prstTxWarp prst="textNoShape">
              <a:avLst/>
            </a:prstTxWarp>
          </a:bodyPr>
          <a:lstStyle>
            <a:lvl1pPr defTabSz="990476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1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8" tIns="49492" rIns="98988" bIns="49492" numCol="1" anchor="t" anchorCtr="0" compatLnSpc="1">
            <a:prstTxWarp prst="textNoShape">
              <a:avLst/>
            </a:prstTxWarp>
          </a:bodyPr>
          <a:lstStyle>
            <a:lvl1pPr algn="r" defTabSz="990476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51"/>
            <a:ext cx="3076575" cy="51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8" tIns="49492" rIns="98988" bIns="49492" numCol="1" anchor="b" anchorCtr="0" compatLnSpc="1">
            <a:prstTxWarp prst="textNoShape">
              <a:avLst/>
            </a:prstTxWarp>
          </a:bodyPr>
          <a:lstStyle>
            <a:lvl1pPr defTabSz="990476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1"/>
            <a:ext cx="3074988" cy="51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8" tIns="49492" rIns="98988" bIns="49492" numCol="1" anchor="b" anchorCtr="0" compatLnSpc="1">
            <a:prstTxWarp prst="textNoShape">
              <a:avLst/>
            </a:prstTxWarp>
          </a:bodyPr>
          <a:lstStyle>
            <a:lvl1pPr algn="r" defTabSz="990476">
              <a:defRPr sz="1300"/>
            </a:lvl1pPr>
          </a:lstStyle>
          <a:p>
            <a:pPr>
              <a:defRPr/>
            </a:pPr>
            <a:fld id="{2B1888C0-BB66-4465-ADB5-45A51139E6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2359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8" tIns="49492" rIns="98988" bIns="49492" numCol="1" anchor="t" anchorCtr="0" compatLnSpc="1">
            <a:prstTxWarp prst="textNoShape">
              <a:avLst/>
            </a:prstTxWarp>
          </a:bodyPr>
          <a:lstStyle>
            <a:lvl1pPr defTabSz="990476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1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8" tIns="49492" rIns="98988" bIns="49492" numCol="1" anchor="t" anchorCtr="0" compatLnSpc="1">
            <a:prstTxWarp prst="textNoShape">
              <a:avLst/>
            </a:prstTxWarp>
          </a:bodyPr>
          <a:lstStyle>
            <a:lvl1pPr algn="r" defTabSz="990476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4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8" tIns="49492" rIns="98988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1"/>
            <a:ext cx="3076575" cy="51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8" tIns="49492" rIns="98988" bIns="49492" numCol="1" anchor="b" anchorCtr="0" compatLnSpc="1">
            <a:prstTxWarp prst="textNoShape">
              <a:avLst/>
            </a:prstTxWarp>
          </a:bodyPr>
          <a:lstStyle>
            <a:lvl1pPr defTabSz="990476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1"/>
            <a:ext cx="3074988" cy="51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8" tIns="49492" rIns="98988" bIns="49492" numCol="1" anchor="b" anchorCtr="0" compatLnSpc="1">
            <a:prstTxWarp prst="textNoShape">
              <a:avLst/>
            </a:prstTxWarp>
          </a:bodyPr>
          <a:lstStyle>
            <a:lvl1pPr algn="r" defTabSz="990476">
              <a:defRPr sz="1300"/>
            </a:lvl1pPr>
          </a:lstStyle>
          <a:p>
            <a:pPr>
              <a:defRPr/>
            </a:pPr>
            <a:fld id="{E628B999-BCAC-4482-9372-26090B2F7FB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5797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4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7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0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3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6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29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2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5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A13773-976A-4872-BB6F-A6BF6F7D0992}" type="slidenum">
              <a:rPr lang="fr-FR" altLang="fr-FR" sz="1300"/>
              <a:pPr eaLnBrk="1" hangingPunct="1">
                <a:spcBef>
                  <a:spcPct val="0"/>
                </a:spcBef>
              </a:pPr>
              <a:t>3</a:t>
            </a:fld>
            <a:endParaRPr lang="fr-FR" altLang="fr-FR" sz="13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140432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765552" y="9285291"/>
            <a:ext cx="28781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579" tIns="46793" rIns="93579" bIns="46793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236663" indent="-2460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0F1DFB-BA72-4EE5-98EB-4EB71D61771E}" type="slidenum">
              <a:rPr lang="fr-FR" altLang="fr-FR"/>
              <a:pPr algn="r" eaLnBrk="1" hangingPunct="1"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6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765552" y="9285291"/>
            <a:ext cx="28781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579" tIns="46793" rIns="93579" bIns="46793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236663" indent="-2460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89C9BD-BB7E-4FFC-A82E-29697A47C4D3}" type="slidenum">
              <a:rPr lang="fr-FR" altLang="fr-FR"/>
              <a:pPr algn="r" eaLnBrk="1" hangingPunct="1"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35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765552" y="9285291"/>
            <a:ext cx="28781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579" tIns="46793" rIns="93579" bIns="46793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236663" indent="-2460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E4DB40-6B36-4663-9E62-06F5B3E067BB}" type="slidenum">
              <a:rPr lang="fr-FR" altLang="fr-FR"/>
              <a:pPr algn="r" eaLnBrk="1" hangingPunct="1"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87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4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7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0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3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6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29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2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5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C246D7-8F5D-4856-AD2B-544035C20EBB}" type="slidenum">
              <a:rPr lang="fr-FR" altLang="fr-FR" sz="1300"/>
              <a:pPr eaLnBrk="1" hangingPunct="1">
                <a:spcBef>
                  <a:spcPct val="0"/>
                </a:spcBef>
              </a:pPr>
              <a:t>18</a:t>
            </a:fld>
            <a:endParaRPr lang="fr-FR" altLang="fr-FR" sz="130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402953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4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34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4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7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0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3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6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29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2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5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6E27CE-BBA9-4C64-A1D1-E11F64744D65}" type="slidenum">
              <a:rPr lang="fr-FR" altLang="fr-FR" sz="1300"/>
              <a:pPr eaLnBrk="1" hangingPunct="1">
                <a:spcBef>
                  <a:spcPct val="0"/>
                </a:spcBef>
              </a:pPr>
              <a:t>28</a:t>
            </a:fld>
            <a:endParaRPr lang="fr-FR" altLang="fr-FR" sz="13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dirty="0" smtClean="0"/>
              <a:t>La taux de chômage en Auvergne augmente de 0,1 point au 3</a:t>
            </a:r>
            <a:r>
              <a:rPr lang="fr-FR" altLang="fr-FR" baseline="30000" dirty="0" smtClean="0"/>
              <a:t>ème</a:t>
            </a:r>
            <a:r>
              <a:rPr lang="fr-FR" altLang="fr-FR" dirty="0" smtClean="0"/>
              <a:t> trimestre 2013 mai reste l’un des plus faibles parmi les régions françaises.</a:t>
            </a:r>
          </a:p>
        </p:txBody>
      </p:sp>
    </p:spTree>
    <p:extLst>
      <p:ext uri="{BB962C8B-B14F-4D97-AF65-F5344CB8AC3E}">
        <p14:creationId xmlns:p14="http://schemas.microsoft.com/office/powerpoint/2010/main" val="291863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4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7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0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3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6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29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2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5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6E27CE-BBA9-4C64-A1D1-E11F64744D65}" type="slidenum">
              <a:rPr lang="fr-FR" altLang="fr-FR" sz="1300"/>
              <a:pPr eaLnBrk="1" hangingPunct="1">
                <a:spcBef>
                  <a:spcPct val="0"/>
                </a:spcBef>
              </a:pPr>
              <a:t>29</a:t>
            </a:fld>
            <a:endParaRPr lang="fr-FR" altLang="fr-FR" sz="13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dirty="0" smtClean="0"/>
              <a:t>La taux de chômage en Auvergne augmente de 0,1 point au 3</a:t>
            </a:r>
            <a:r>
              <a:rPr lang="fr-FR" altLang="fr-FR" baseline="30000" dirty="0" smtClean="0"/>
              <a:t>ème</a:t>
            </a:r>
            <a:r>
              <a:rPr lang="fr-FR" altLang="fr-FR" dirty="0" smtClean="0"/>
              <a:t> trimestre 2013 mais reste l’un des plus faibles parmi les régions françaises.</a:t>
            </a:r>
          </a:p>
        </p:txBody>
      </p:sp>
    </p:spTree>
    <p:extLst>
      <p:ext uri="{BB962C8B-B14F-4D97-AF65-F5344CB8AC3E}">
        <p14:creationId xmlns:p14="http://schemas.microsoft.com/office/powerpoint/2010/main" val="914973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765552" y="9285291"/>
            <a:ext cx="28781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579" tIns="46793" rIns="93579" bIns="46793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236663" indent="-2460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C2D3F7-EAC5-470F-AFEF-32C6D14E98D2}" type="slidenum">
              <a:rPr lang="fr-FR" altLang="fr-FR"/>
              <a:pPr algn="r" eaLnBrk="1" hangingPunct="1"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84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4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7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0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3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6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29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2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5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18A247-3527-4DDE-BFF1-38F432DDD8D6}" type="slidenum">
              <a:rPr lang="fr-FR" altLang="fr-FR" sz="1300"/>
              <a:pPr eaLnBrk="1" hangingPunct="1">
                <a:spcBef>
                  <a:spcPct val="0"/>
                </a:spcBef>
              </a:pPr>
              <a:t>42</a:t>
            </a:fld>
            <a:endParaRPr lang="fr-FR" altLang="fr-FR" sz="13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27577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rgbClr val="1A171B"/>
                </a:solidFill>
              </a:rPr>
              <a:t>Au 1er trimestre 2021, le produit intérieur brut (PIB) augmente à nouveau : +0,4 % après – 1,4 % au 4ème trimestre 2020. Le rebond est cependant limité : le PIB demeure inférieur de 4,4 % à son niveau du 4ème trimestre 2019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8B999-BCAC-4482-9372-26090B2F7FB3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7749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4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7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0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3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6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29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2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5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18A247-3527-4DDE-BFF1-38F432DDD8D6}" type="slidenum">
              <a:rPr lang="fr-FR" altLang="fr-FR" sz="1300"/>
              <a:pPr eaLnBrk="1" hangingPunct="1">
                <a:spcBef>
                  <a:spcPct val="0"/>
                </a:spcBef>
              </a:pPr>
              <a:t>43</a:t>
            </a:fld>
            <a:endParaRPr lang="fr-FR" altLang="fr-FR" sz="13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965716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93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37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5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42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4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7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0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3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6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29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2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5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B6BEB5-0023-4253-9F7F-5FEB41B7C97F}" type="slidenum">
              <a:rPr lang="fr-FR" altLang="fr-FR" sz="1300"/>
              <a:pPr eaLnBrk="1" hangingPunct="1">
                <a:spcBef>
                  <a:spcPct val="0"/>
                </a:spcBef>
              </a:pPr>
              <a:t>51</a:t>
            </a:fld>
            <a:endParaRPr lang="fr-FR" altLang="fr-FR" sz="13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mtClean="0"/>
              <a:t>A fin février 2014, 55 530 allocataires (tous régimes confondus) sont recensés en Auvergne, soit une hausse de + 0,8 % en un an.</a:t>
            </a:r>
          </a:p>
          <a:p>
            <a:pPr eaLnBrk="1" hangingPunct="1"/>
            <a:r>
              <a:rPr lang="fr-FR" altLang="fr-FR" smtClean="0"/>
              <a:t>Les demandeurs d’emploi indemnisés augmentent également, de + 0,7 % en un an, en raison notamment de la hausse du régime « Solidarité – Etat » (+ 8,1 %).</a:t>
            </a:r>
          </a:p>
        </p:txBody>
      </p:sp>
    </p:spTree>
    <p:extLst>
      <p:ext uri="{BB962C8B-B14F-4D97-AF65-F5344CB8AC3E}">
        <p14:creationId xmlns:p14="http://schemas.microsoft.com/office/powerpoint/2010/main" val="2332299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26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4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7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0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3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6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29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2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5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9CF302-CCA6-4B6B-8F0D-328A35982C9F}" type="slidenum">
              <a:rPr lang="fr-FR" altLang="fr-FR" sz="1300"/>
              <a:pPr eaLnBrk="1" hangingPunct="1">
                <a:spcBef>
                  <a:spcPct val="0"/>
                </a:spcBef>
              </a:pPr>
              <a:t>54</a:t>
            </a:fld>
            <a:endParaRPr lang="fr-FR" altLang="fr-FR" sz="13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27925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8B999-BCAC-4482-9372-26090B2F7FB3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365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8B999-BCAC-4482-9372-26090B2F7FB3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3397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4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7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0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3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6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29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2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5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6E04FD-D89D-4858-8E88-7AA8D3EE69CD}" type="slidenum">
              <a:rPr lang="fr-FR" altLang="fr-FR" sz="1300"/>
              <a:pPr eaLnBrk="1" hangingPunct="1">
                <a:spcBef>
                  <a:spcPct val="0"/>
                </a:spcBef>
              </a:pPr>
              <a:t>8</a:t>
            </a:fld>
            <a:endParaRPr lang="fr-FR" altLang="fr-FR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4"/>
            <a:ext cx="5203825" cy="4605337"/>
          </a:xfrm>
          <a:noFill/>
        </p:spPr>
        <p:txBody>
          <a:bodyPr/>
          <a:lstStyle/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Les dépenses de consommation des ménages en biens rebondissent fortement en juillet (+10,4 % en volume* par rapport à avril 2021), après la forte baisse en avril (–8,7 %) liée au troisième confinement. Ce rebond est principalement porté par les achats de biens fabriqués (+26,0 %), avec la réouverture de l’ensemble des commerces le 19 juillet, et dans une moindre mesure par les dépenses en énergie (+2,6 % après une stabilité), avec la fin des restrictions de déplacements début juillet. La consommation alimentaire est quant à elle stable.</a:t>
            </a:r>
          </a:p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Les dépenses en biens retrouvent ainsi en juillet 2021 un niveau proche de leur niveau moyen du quatrième trimestre 2019 (–0,3 %).</a:t>
            </a:r>
          </a:p>
        </p:txBody>
      </p:sp>
    </p:spTree>
    <p:extLst>
      <p:ext uri="{BB962C8B-B14F-4D97-AF65-F5344CB8AC3E}">
        <p14:creationId xmlns:p14="http://schemas.microsoft.com/office/powerpoint/2010/main" val="614535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4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7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0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3" indent="-228572" defTabSz="9904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6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29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2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5" indent="-228572" defTabSz="990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FAC5BF-D293-4218-AD04-ADE2CB80978E}" type="slidenum">
              <a:rPr lang="fr-FR" altLang="fr-FR" sz="1300"/>
              <a:pPr eaLnBrk="1" hangingPunct="1">
                <a:spcBef>
                  <a:spcPct val="0"/>
                </a:spcBef>
              </a:pPr>
              <a:t>11</a:t>
            </a:fld>
            <a:endParaRPr lang="fr-FR" altLang="fr-FR" sz="13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75652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765552" y="9285291"/>
            <a:ext cx="28781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579" tIns="46793" rIns="93579" bIns="46793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236663" indent="-2460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8F232-AFF6-44C8-9961-23AFEBE264DA}" type="slidenum">
              <a:rPr lang="fr-FR" altLang="fr-FR"/>
              <a:pPr algn="r" eaLnBrk="1" hangingPunct="1"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37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765552" y="9285291"/>
            <a:ext cx="28781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579" tIns="46793" rIns="93579" bIns="46793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236663" indent="-2460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24884E-45F4-433A-BFE6-2AFFA08015A5}" type="slidenum">
              <a:rPr lang="fr-FR" altLang="fr-FR"/>
              <a:pPr algn="r" eaLnBrk="1" hangingPunct="1"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22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765552" y="9285291"/>
            <a:ext cx="28781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579" tIns="46793" rIns="93579" bIns="46793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236663" indent="-2460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108F61-A0E1-4B02-9E36-6E310CDEB64F}" type="slidenum">
              <a:rPr lang="fr-FR" altLang="fr-FR"/>
              <a:pPr algn="r" eaLnBrk="1" hangingPunct="1"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8192568-358D-4B67-B1D1-D1B0E46D17D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736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128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B851-1511-4DD5-912C-B671DFA7A8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909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3766" y="631825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A4E43-06D6-47EF-B2AA-FD9C75B40B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912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27409" y="625054"/>
            <a:ext cx="8229600" cy="585152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8B16B-3C54-4C73-9DD9-8AEB50345B2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2814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367A2-EB7C-4FAC-BCF9-6631DA80CD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7314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531" y="54868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5CB6-FC7B-45B2-9FDD-096E4F0FEA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652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xmlns="" id="{AC720154-C9D0-4B69-8929-E67D15708A9E}"/>
              </a:ext>
            </a:extLst>
          </p:cNvPr>
          <p:cNvSpPr/>
          <p:nvPr userDrawn="1"/>
        </p:nvSpPr>
        <p:spPr>
          <a:xfrm>
            <a:off x="0" y="0"/>
            <a:ext cx="9147810" cy="6861809"/>
          </a:xfrm>
          <a:custGeom>
            <a:avLst/>
            <a:gdLst/>
            <a:ahLst/>
            <a:cxnLst/>
            <a:rect l="l" t="t" r="r" b="b"/>
            <a:pathLst>
              <a:path w="9147810" h="6861809">
                <a:moveTo>
                  <a:pt x="0" y="6861606"/>
                </a:moveTo>
                <a:lnTo>
                  <a:pt x="9147606" y="6861606"/>
                </a:lnTo>
                <a:lnTo>
                  <a:pt x="9147606" y="0"/>
                </a:lnTo>
                <a:lnTo>
                  <a:pt x="0" y="0"/>
                </a:lnTo>
                <a:lnTo>
                  <a:pt x="0" y="6861606"/>
                </a:lnTo>
                <a:close/>
              </a:path>
            </a:pathLst>
          </a:custGeom>
          <a:solidFill>
            <a:srgbClr val="EA4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A78951BF-69F7-4835-B4D0-D03E74AE225A}"/>
              </a:ext>
            </a:extLst>
          </p:cNvPr>
          <p:cNvSpPr/>
          <p:nvPr userDrawn="1"/>
        </p:nvSpPr>
        <p:spPr>
          <a:xfrm>
            <a:off x="477367" y="457200"/>
            <a:ext cx="8213484" cy="5947410"/>
          </a:xfrm>
          <a:custGeom>
            <a:avLst/>
            <a:gdLst/>
            <a:ahLst/>
            <a:cxnLst/>
            <a:rect l="l" t="t" r="r" b="b"/>
            <a:pathLst>
              <a:path w="3829050" h="5947410">
                <a:moveTo>
                  <a:pt x="0" y="5947194"/>
                </a:moveTo>
                <a:lnTo>
                  <a:pt x="3828605" y="5947194"/>
                </a:lnTo>
                <a:lnTo>
                  <a:pt x="3828605" y="0"/>
                </a:lnTo>
                <a:lnTo>
                  <a:pt x="0" y="0"/>
                </a:lnTo>
                <a:lnTo>
                  <a:pt x="0" y="5947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xmlns="" id="{AE2A4475-5E73-41AA-ADAF-51A02575BC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645" y="524657"/>
            <a:ext cx="4318345" cy="58203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6694" y="1969073"/>
            <a:ext cx="365415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1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94A9F8-AAC7-4FA6-8CC7-DAD64A0F4777}" type="datetime1">
              <a:rPr lang="fr-FR" smtClean="0"/>
              <a:pPr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PRÉSENTATION DE  PÔLE EMPLOI   I  JUILLET 2017 I 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C3AFE5-AA87-46A3-8AEF-92DC5C6A712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84753C28-CE5C-4068-A1C7-0E6E8A30F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6694" y="3197452"/>
            <a:ext cx="3654157" cy="914400"/>
          </a:xfrm>
        </p:spPr>
        <p:txBody>
          <a:bodyPr>
            <a:noAutofit/>
          </a:bodyPr>
          <a:lstStyle>
            <a:lvl1pPr marL="0" indent="0">
              <a:buNone/>
              <a:defRPr sz="31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547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xmlns="" id="{AC720154-C9D0-4B69-8929-E67D15708A9E}"/>
              </a:ext>
            </a:extLst>
          </p:cNvPr>
          <p:cNvSpPr/>
          <p:nvPr userDrawn="1"/>
        </p:nvSpPr>
        <p:spPr>
          <a:xfrm>
            <a:off x="0" y="0"/>
            <a:ext cx="9147810" cy="6861809"/>
          </a:xfrm>
          <a:custGeom>
            <a:avLst/>
            <a:gdLst/>
            <a:ahLst/>
            <a:cxnLst/>
            <a:rect l="l" t="t" r="r" b="b"/>
            <a:pathLst>
              <a:path w="9147810" h="6861809">
                <a:moveTo>
                  <a:pt x="0" y="6861606"/>
                </a:moveTo>
                <a:lnTo>
                  <a:pt x="9147606" y="6861606"/>
                </a:lnTo>
                <a:lnTo>
                  <a:pt x="9147606" y="0"/>
                </a:lnTo>
                <a:lnTo>
                  <a:pt x="0" y="0"/>
                </a:lnTo>
                <a:lnTo>
                  <a:pt x="0" y="6861606"/>
                </a:lnTo>
                <a:close/>
              </a:path>
            </a:pathLst>
          </a:custGeom>
          <a:solidFill>
            <a:srgbClr val="EA4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A78951BF-69F7-4835-B4D0-D03E74AE225A}"/>
              </a:ext>
            </a:extLst>
          </p:cNvPr>
          <p:cNvSpPr/>
          <p:nvPr userDrawn="1"/>
        </p:nvSpPr>
        <p:spPr>
          <a:xfrm>
            <a:off x="477367" y="457200"/>
            <a:ext cx="8213484" cy="5947410"/>
          </a:xfrm>
          <a:custGeom>
            <a:avLst/>
            <a:gdLst/>
            <a:ahLst/>
            <a:cxnLst/>
            <a:rect l="l" t="t" r="r" b="b"/>
            <a:pathLst>
              <a:path w="3829050" h="5947410">
                <a:moveTo>
                  <a:pt x="0" y="5947194"/>
                </a:moveTo>
                <a:lnTo>
                  <a:pt x="3828605" y="5947194"/>
                </a:lnTo>
                <a:lnTo>
                  <a:pt x="3828605" y="0"/>
                </a:lnTo>
                <a:lnTo>
                  <a:pt x="0" y="0"/>
                </a:lnTo>
                <a:lnTo>
                  <a:pt x="0" y="5947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xmlns="" id="{AE2A4475-5E73-41AA-ADAF-51A02575BC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645" y="524657"/>
            <a:ext cx="4318345" cy="58203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6694" y="1969073"/>
            <a:ext cx="365415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1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94A9F8-AAC7-4FA6-8CC7-DAD64A0F4777}" type="datetime1">
              <a:rPr lang="fr-FR" smtClean="0"/>
              <a:pPr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PRÉSENTATION DE  PÔLE EMPLOI   I  JUILLET 2017 I 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C3AFE5-AA87-46A3-8AEF-92DC5C6A712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84753C28-CE5C-4068-A1C7-0E6E8A30FB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6694" y="3197452"/>
            <a:ext cx="3654157" cy="914400"/>
          </a:xfrm>
        </p:spPr>
        <p:txBody>
          <a:bodyPr>
            <a:noAutofit/>
          </a:bodyPr>
          <a:lstStyle>
            <a:lvl1pPr marL="0" indent="0">
              <a:buNone/>
              <a:defRPr sz="31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71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9766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C150-1170-4BD4-9424-22581DBB3E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166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E7F1A-4FD9-40B2-AD2A-4F81C41E45F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012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6768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D9343-4A3F-4AB7-A18E-CE8AB33D07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818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9211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C35CB-9E67-4DFE-A4E0-91ED937C1A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138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843B5-DBE0-4FE6-866A-07F3E6F7CB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274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FA785-A49A-4A8D-9072-47D67789C8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126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D40C-CAE1-4E89-9289-E75B116F32E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078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037B-3CBE-4536-89EC-299B4B3ED6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01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1EECBA-AB9B-42A3-BC36-05AD2202D4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032" name="Image 8" descr="dd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449263"/>
            <a:ext cx="10239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 descr="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111154"/>
            <a:ext cx="533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3282674-910A-4290-A4A3-26DE56D2DD4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53811" y="254102"/>
            <a:ext cx="334688" cy="333976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xmlns="" id="{5F5CA8F2-608E-4E51-B93E-1204EE4C1A1E}"/>
              </a:ext>
            </a:extLst>
          </p:cNvPr>
          <p:cNvSpPr/>
          <p:nvPr userDrawn="1"/>
        </p:nvSpPr>
        <p:spPr>
          <a:xfrm>
            <a:off x="457193" y="655666"/>
            <a:ext cx="8233409" cy="0"/>
          </a:xfrm>
          <a:custGeom>
            <a:avLst/>
            <a:gdLst/>
            <a:ahLst/>
            <a:cxnLst/>
            <a:rect l="l" t="t" r="r" b="b"/>
            <a:pathLst>
              <a:path w="8233409">
                <a:moveTo>
                  <a:pt x="0" y="0"/>
                </a:moveTo>
                <a:lnTo>
                  <a:pt x="8233206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8" r:id="rId15"/>
    <p:sldLayoutId id="214748373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A97B2CFC-B89B-4D12-9550-45EC864CC7C6}"/>
              </a:ext>
            </a:extLst>
          </p:cNvPr>
          <p:cNvSpPr/>
          <p:nvPr/>
        </p:nvSpPr>
        <p:spPr>
          <a:xfrm>
            <a:off x="0" y="0"/>
            <a:ext cx="9147810" cy="6861809"/>
          </a:xfrm>
          <a:custGeom>
            <a:avLst/>
            <a:gdLst/>
            <a:ahLst/>
            <a:cxnLst/>
            <a:rect l="l" t="t" r="r" b="b"/>
            <a:pathLst>
              <a:path w="9147810" h="6861809">
                <a:moveTo>
                  <a:pt x="0" y="6861606"/>
                </a:moveTo>
                <a:lnTo>
                  <a:pt x="9147606" y="6861606"/>
                </a:lnTo>
                <a:lnTo>
                  <a:pt x="9147606" y="0"/>
                </a:lnTo>
                <a:lnTo>
                  <a:pt x="0" y="0"/>
                </a:lnTo>
                <a:lnTo>
                  <a:pt x="0" y="6861606"/>
                </a:lnTo>
                <a:close/>
              </a:path>
            </a:pathLst>
          </a:custGeom>
          <a:solidFill>
            <a:srgbClr val="50BEC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EDB7E7DE-F9DF-4F8A-8663-753CAA2FAE47}"/>
              </a:ext>
            </a:extLst>
          </p:cNvPr>
          <p:cNvSpPr/>
          <p:nvPr/>
        </p:nvSpPr>
        <p:spPr>
          <a:xfrm>
            <a:off x="3887038" y="3"/>
            <a:ext cx="5260556" cy="6861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35668515-32D6-4B60-9AB6-BD36BB6577D0}"/>
              </a:ext>
            </a:extLst>
          </p:cNvPr>
          <p:cNvSpPr/>
          <p:nvPr/>
        </p:nvSpPr>
        <p:spPr>
          <a:xfrm>
            <a:off x="0" y="1464596"/>
            <a:ext cx="8439150" cy="5405755"/>
          </a:xfrm>
          <a:custGeom>
            <a:avLst/>
            <a:gdLst/>
            <a:ahLst/>
            <a:cxnLst/>
            <a:rect l="l" t="t" r="r" b="b"/>
            <a:pathLst>
              <a:path w="8439150" h="5405755">
                <a:moveTo>
                  <a:pt x="0" y="5405386"/>
                </a:moveTo>
                <a:lnTo>
                  <a:pt x="8438807" y="5405386"/>
                </a:lnTo>
                <a:lnTo>
                  <a:pt x="8438807" y="0"/>
                </a:lnTo>
                <a:lnTo>
                  <a:pt x="0" y="0"/>
                </a:lnTo>
                <a:lnTo>
                  <a:pt x="0" y="54053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45ECC29-BB23-4679-81DA-1A99CF06A7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20" y="1670103"/>
            <a:ext cx="1125059" cy="947306"/>
          </a:xfrm>
          <a:prstGeom prst="rect">
            <a:avLst/>
          </a:prstGeom>
        </p:spPr>
      </p:pic>
      <p:sp>
        <p:nvSpPr>
          <p:cNvPr id="11" name="object 29">
            <a:extLst>
              <a:ext uri="{FF2B5EF4-FFF2-40B4-BE49-F238E27FC236}">
                <a16:creationId xmlns:a16="http://schemas.microsoft.com/office/drawing/2014/main" xmlns="" id="{EE6B8697-F314-42CF-8DCF-BE296B109B81}"/>
              </a:ext>
            </a:extLst>
          </p:cNvPr>
          <p:cNvSpPr txBox="1"/>
          <p:nvPr/>
        </p:nvSpPr>
        <p:spPr>
          <a:xfrm>
            <a:off x="4104592" y="2870003"/>
            <a:ext cx="4058111" cy="2505814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algn="r"/>
            <a:r>
              <a:rPr lang="fr-FR" altLang="fr-FR" sz="2400" b="1" dirty="0">
                <a:solidFill>
                  <a:srgbClr val="00597C"/>
                </a:solidFill>
                <a:latin typeface="Arial" pitchFamily="34" charset="0"/>
                <a:cs typeface="Arial" pitchFamily="34" charset="0"/>
              </a:rPr>
              <a:t>PÔLE</a:t>
            </a:r>
            <a:r>
              <a:rPr lang="fr-FR" altLang="fr-FR" sz="2000" b="1" dirty="0">
                <a:solidFill>
                  <a:srgbClr val="FFFFFF"/>
                </a:solidFill>
              </a:rPr>
              <a:t> </a:t>
            </a:r>
            <a:r>
              <a:rPr lang="fr-FR" altLang="fr-FR" sz="2400" b="1" dirty="0">
                <a:solidFill>
                  <a:srgbClr val="00597C"/>
                </a:solidFill>
                <a:latin typeface="Arial" pitchFamily="34" charset="0"/>
                <a:cs typeface="Arial" pitchFamily="34" charset="0"/>
              </a:rPr>
              <a:t>EMPLOI </a:t>
            </a:r>
          </a:p>
          <a:p>
            <a:pPr algn="r"/>
            <a:r>
              <a:rPr lang="fr-FR" altLang="fr-FR" sz="2400" b="1" dirty="0">
                <a:solidFill>
                  <a:srgbClr val="00597C"/>
                </a:solidFill>
                <a:latin typeface="Arial" pitchFamily="34" charset="0"/>
                <a:cs typeface="Arial" pitchFamily="34" charset="0"/>
              </a:rPr>
              <a:t>AUVERGNE-RHÔNE-ALPES</a:t>
            </a:r>
            <a:br>
              <a:rPr lang="fr-FR" altLang="fr-FR" sz="2400" b="1" dirty="0">
                <a:solidFill>
                  <a:srgbClr val="00597C"/>
                </a:solidFill>
                <a:latin typeface="Arial" pitchFamily="34" charset="0"/>
                <a:cs typeface="Arial" pitchFamily="34" charset="0"/>
              </a:rPr>
            </a:br>
            <a:r>
              <a:rPr lang="fr-FR" altLang="fr-FR" sz="2400" b="1" dirty="0">
                <a:solidFill>
                  <a:srgbClr val="00597C"/>
                </a:solidFill>
                <a:latin typeface="Arial" pitchFamily="34" charset="0"/>
                <a:cs typeface="Arial" pitchFamily="34" charset="0"/>
              </a:rPr>
              <a:t>Indicateurs conjoncturels</a:t>
            </a:r>
            <a:endParaRPr lang="en-GB" altLang="fr-FR" sz="2400" b="1" dirty="0">
              <a:solidFill>
                <a:srgbClr val="00597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800" b="1" kern="0" dirty="0" smtClean="0">
                <a:solidFill>
                  <a:srgbClr val="6ABF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2400" b="1" kern="0" dirty="0" smtClean="0">
              <a:solidFill>
                <a:srgbClr val="6ABF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kern="0" dirty="0">
              <a:solidFill>
                <a:srgbClr val="6ABF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kern="0" dirty="0">
              <a:solidFill>
                <a:srgbClr val="6ABF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30">
            <a:extLst>
              <a:ext uri="{FF2B5EF4-FFF2-40B4-BE49-F238E27FC236}">
                <a16:creationId xmlns:a16="http://schemas.microsoft.com/office/drawing/2014/main" xmlns="" id="{05BDEC3F-83F5-4769-8F90-E4CD40F08524}"/>
              </a:ext>
            </a:extLst>
          </p:cNvPr>
          <p:cNvSpPr txBox="1"/>
          <p:nvPr/>
        </p:nvSpPr>
        <p:spPr>
          <a:xfrm>
            <a:off x="4313212" y="5419438"/>
            <a:ext cx="241369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3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fr-FR" sz="1400" spc="3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mai </a:t>
            </a:r>
            <a:r>
              <a:rPr lang="fr-FR" sz="1400" spc="3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</a:t>
            </a:r>
            <a:endParaRPr sz="1400" spc="3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2">
            <a:extLst>
              <a:ext uri="{FF2B5EF4-FFF2-40B4-BE49-F238E27FC236}">
                <a16:creationId xmlns:a16="http://schemas.microsoft.com/office/drawing/2014/main" xmlns="" id="{291D53D4-248A-4225-B41E-4FD18316D786}"/>
              </a:ext>
            </a:extLst>
          </p:cNvPr>
          <p:cNvSpPr/>
          <p:nvPr/>
        </p:nvSpPr>
        <p:spPr>
          <a:xfrm>
            <a:off x="4439400" y="5937562"/>
            <a:ext cx="563245" cy="0"/>
          </a:xfrm>
          <a:custGeom>
            <a:avLst/>
            <a:gdLst/>
            <a:ahLst/>
            <a:cxnLst/>
            <a:rect l="l" t="t" r="r" b="b"/>
            <a:pathLst>
              <a:path w="563245">
                <a:moveTo>
                  <a:pt x="0" y="0"/>
                </a:moveTo>
                <a:lnTo>
                  <a:pt x="563156" y="0"/>
                </a:lnTo>
              </a:path>
            </a:pathLst>
          </a:custGeom>
          <a:ln w="79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B40571-0052-46EF-82D4-9CD0CDBD451D}"/>
              </a:ext>
            </a:extLst>
          </p:cNvPr>
          <p:cNvSpPr/>
          <p:nvPr/>
        </p:nvSpPr>
        <p:spPr>
          <a:xfrm rot="16200000">
            <a:off x="7516652" y="5112450"/>
            <a:ext cx="2486520" cy="21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www.pole.emploi.fr</a:t>
            </a:r>
            <a:r>
              <a:rPr lang="fr-FR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     www.pole-emploi.org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907CEF1-A109-4FBD-B7CA-DE64ADC077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7" t="5525" r="30797" b="2138"/>
          <a:stretch/>
        </p:blipFill>
        <p:spPr>
          <a:xfrm>
            <a:off x="482482" y="1924037"/>
            <a:ext cx="3526422" cy="4469739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13212" y="6149826"/>
            <a:ext cx="39740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Service Statistiques, Etudes et Evaluation</a:t>
            </a:r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4041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10320344-47C5-41CD-98FB-E8DEDA0D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764" y="2493158"/>
            <a:ext cx="3654157" cy="27432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L’emploi en </a:t>
            </a:r>
            <a:r>
              <a:rPr lang="fr-FR" sz="2800" b="1" dirty="0" err="1" smtClean="0">
                <a:solidFill>
                  <a:schemeClr val="tx2"/>
                </a:solidFill>
              </a:rPr>
              <a:t>auvergne-rhône-alpes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819D671D-B9B0-492D-8504-7527DD6864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r="12912"/>
          <a:stretch>
            <a:fillRect/>
          </a:stretch>
        </p:blipFill>
        <p:spPr/>
      </p:pic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xmlns="" id="{177D88E9-6D72-4CBD-AE99-E337099E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FE5-AA87-46A3-8AEF-92DC5C6A7126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4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345303"/>
            <a:ext cx="7128792" cy="4083080"/>
          </a:xfrm>
          <a:prstGeom prst="rect">
            <a:avLst/>
          </a:prstGeom>
        </p:spPr>
      </p:pic>
      <p:sp>
        <p:nvSpPr>
          <p:cNvPr id="9113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2CC02B-8DBB-453D-AFF6-2FCC200F8A96}" type="slidenum">
              <a:rPr lang="fr-FR" altLang="fr-FR" sz="12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 dirty="0" smtClean="0"/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827584" y="44930"/>
            <a:ext cx="7705105" cy="52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1800" dirty="0">
              <a:solidFill>
                <a:srgbClr val="EA4C37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1800" dirty="0" smtClean="0">
                <a:solidFill>
                  <a:srgbClr val="EA4C37"/>
                </a:solidFill>
              </a:rPr>
              <a:t>L’emploi salarié reste en hausse au 4</a:t>
            </a:r>
            <a:r>
              <a:rPr lang="fr-FR" altLang="fr-FR" sz="1800" baseline="30000" dirty="0" smtClean="0">
                <a:solidFill>
                  <a:srgbClr val="EA4C37"/>
                </a:solidFill>
              </a:rPr>
              <a:t>ème</a:t>
            </a:r>
            <a:r>
              <a:rPr lang="fr-FR" altLang="fr-FR" sz="1800" dirty="0" smtClean="0">
                <a:solidFill>
                  <a:srgbClr val="EA4C37"/>
                </a:solidFill>
              </a:rPr>
              <a:t> trimestre 2021</a:t>
            </a:r>
            <a:endParaRPr lang="fr-FR" altLang="fr-FR" sz="1200" dirty="0">
              <a:solidFill>
                <a:srgbClr val="EA4C37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800265"/>
            <a:ext cx="9144000" cy="15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fr-FR" sz="1600" b="1" u="sng" dirty="0"/>
              <a:t>Au </a:t>
            </a:r>
            <a:r>
              <a:rPr lang="fr-FR" sz="1600" b="1" u="sng" dirty="0" smtClean="0"/>
              <a:t>4</a:t>
            </a:r>
            <a:r>
              <a:rPr lang="fr-FR" sz="1600" b="1" u="sng" baseline="30000" dirty="0" smtClean="0"/>
              <a:t>ème</a:t>
            </a:r>
            <a:r>
              <a:rPr lang="fr-FR" sz="1600" b="1" u="sng" dirty="0" smtClean="0"/>
              <a:t> trimestre </a:t>
            </a:r>
            <a:r>
              <a:rPr lang="fr-FR" sz="1600" b="1" u="sng" dirty="0"/>
              <a:t>2021</a:t>
            </a:r>
            <a:r>
              <a:rPr lang="fr-FR" sz="1600" dirty="0"/>
              <a:t>, en région </a:t>
            </a:r>
            <a:r>
              <a:rPr lang="fr-FR" sz="1600" dirty="0" err="1"/>
              <a:t>Auvergne-Rhône-Alpes</a:t>
            </a:r>
            <a:r>
              <a:rPr lang="fr-FR" sz="1600" dirty="0"/>
              <a:t>, l’emploi salarié est en </a:t>
            </a:r>
            <a:r>
              <a:rPr lang="fr-FR" sz="1600" dirty="0" smtClean="0"/>
              <a:t>hausse par </a:t>
            </a:r>
            <a:r>
              <a:rPr lang="fr-FR" sz="1600" dirty="0"/>
              <a:t>rapport au trimestre précédent </a:t>
            </a:r>
            <a:r>
              <a:rPr lang="fr-FR" sz="1600" dirty="0" smtClean="0"/>
              <a:t>(+0,3 </a:t>
            </a:r>
            <a:r>
              <a:rPr lang="fr-FR" sz="1600" dirty="0"/>
              <a:t>%, </a:t>
            </a:r>
            <a:r>
              <a:rPr lang="fr-FR" sz="1600" dirty="0" smtClean="0"/>
              <a:t>contre +0,4% en </a:t>
            </a:r>
            <a:r>
              <a:rPr lang="fr-FR" sz="1600" dirty="0"/>
              <a:t>France</a:t>
            </a:r>
            <a:r>
              <a:rPr lang="fr-FR" sz="1600" dirty="0" smtClean="0"/>
              <a:t>), soit + 10 000.</a:t>
            </a:r>
          </a:p>
          <a:p>
            <a:pPr>
              <a:buNone/>
            </a:pPr>
            <a:endParaRPr lang="fr-FR" sz="1000" dirty="0"/>
          </a:p>
          <a:p>
            <a:pPr>
              <a:buNone/>
            </a:pPr>
            <a:r>
              <a:rPr lang="fr-FR" sz="1600" b="1" u="sng" dirty="0"/>
              <a:t>Sur un an</a:t>
            </a:r>
            <a:r>
              <a:rPr lang="fr-FR" sz="1600" u="sng" dirty="0"/>
              <a:t>,</a:t>
            </a:r>
            <a:r>
              <a:rPr lang="fr-FR" sz="1600" dirty="0"/>
              <a:t> la région </a:t>
            </a:r>
            <a:r>
              <a:rPr lang="fr-FR" sz="1600" dirty="0" smtClean="0"/>
              <a:t>gagne 107</a:t>
            </a:r>
            <a:r>
              <a:rPr lang="fr-FR" sz="1600" dirty="0"/>
              <a:t> 000 emplois, soit une </a:t>
            </a:r>
            <a:r>
              <a:rPr lang="fr-FR" sz="1600" dirty="0" smtClean="0"/>
              <a:t>hausse de + 3,6</a:t>
            </a:r>
            <a:r>
              <a:rPr lang="fr-FR" sz="1600" dirty="0"/>
              <a:t> % </a:t>
            </a:r>
            <a:r>
              <a:rPr lang="fr-FR" sz="1600" dirty="0" smtClean="0"/>
              <a:t>(+2,8</a:t>
            </a:r>
            <a:r>
              <a:rPr lang="fr-FR" sz="1600" dirty="0"/>
              <a:t> % en France</a:t>
            </a:r>
            <a:r>
              <a:rPr lang="fr-FR" sz="1600" dirty="0" smtClean="0"/>
              <a:t>) </a:t>
            </a:r>
          </a:p>
          <a:p>
            <a:pPr>
              <a:buNone/>
            </a:pPr>
            <a:endParaRPr lang="fr-FR" sz="1000" dirty="0"/>
          </a:p>
          <a:p>
            <a:pPr>
              <a:buNone/>
            </a:pPr>
            <a:r>
              <a:rPr lang="fr-FR" sz="1600" b="1" u="sng" dirty="0" smtClean="0"/>
              <a:t>Le niveau d’avant-crise </a:t>
            </a:r>
            <a:r>
              <a:rPr lang="fr-FR" sz="1600" dirty="0" smtClean="0"/>
              <a:t>est largement dépassé (+1,6%, contre +1,5% en France) soit + 49 000</a:t>
            </a:r>
            <a:endParaRPr lang="fr-FR" sz="1600" dirty="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gray">
          <a:xfrm>
            <a:off x="5940152" y="4924600"/>
            <a:ext cx="2808311" cy="548106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Emploi</a:t>
            </a:r>
            <a:r>
              <a:rPr lang="en-US" altLang="fr-FR" sz="16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</a:t>
            </a:r>
            <a:r>
              <a:rPr lang="en-US" altLang="fr-FR" sz="16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salarié</a:t>
            </a:r>
            <a:r>
              <a:rPr lang="en-US" altLang="fr-FR" sz="16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en</a:t>
            </a:r>
            <a:r>
              <a:rPr lang="en-US" altLang="fr-FR" sz="16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Auvergne-Rhône-Alpes</a:t>
            </a:r>
            <a:endParaRPr lang="en-US" altLang="fr-FR" sz="12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504" y="6567213"/>
            <a:ext cx="5761037" cy="2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1" tIns="45691" rIns="91381" bIns="456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i="1" dirty="0" smtClean="0">
                <a:ea typeface="ヒラギノ角ゴ Pro W3" charset="-128"/>
              </a:rPr>
              <a:t>Emploi salarié – Insee – données CVS</a:t>
            </a:r>
            <a:endParaRPr lang="en-US" altLang="fr-FR" sz="1000" i="1" dirty="0">
              <a:ea typeface="ヒラギノ角ゴ Pro W3" charset="-128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5705677" y="3026036"/>
            <a:ext cx="0" cy="3024336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057604" y="2529468"/>
            <a:ext cx="12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Début de la crise sanitaire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74453" y="30260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2"/>
                </a:solidFill>
              </a:rPr>
              <a:t>+0,3% au 4</a:t>
            </a:r>
            <a:r>
              <a:rPr lang="fr-FR" sz="1400" baseline="30000" dirty="0" smtClean="0">
                <a:solidFill>
                  <a:schemeClr val="accent2"/>
                </a:solidFill>
              </a:rPr>
              <a:t>ème</a:t>
            </a:r>
            <a:r>
              <a:rPr lang="fr-FR" sz="1400" dirty="0" smtClean="0">
                <a:solidFill>
                  <a:schemeClr val="accent2"/>
                </a:solidFill>
              </a:rPr>
              <a:t> trimestre  2021</a:t>
            </a:r>
            <a:endParaRPr lang="fr-FR" sz="1400" dirty="0">
              <a:solidFill>
                <a:schemeClr val="accent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024631" y="3026036"/>
            <a:ext cx="1681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33CC"/>
                </a:solidFill>
              </a:rPr>
              <a:t>+1,6% par rapport à avant-crise</a:t>
            </a:r>
            <a:endParaRPr lang="fr-FR" sz="1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92696"/>
            <a:ext cx="7804977" cy="6054214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 flipV="1">
            <a:off x="2195736" y="764704"/>
            <a:ext cx="0" cy="1008114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4822528" y="692696"/>
            <a:ext cx="0" cy="108012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7541580" y="692696"/>
            <a:ext cx="0" cy="108012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2123728" y="2276871"/>
            <a:ext cx="0" cy="108012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822528" y="2276872"/>
            <a:ext cx="0" cy="108012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7553206" y="2276872"/>
            <a:ext cx="0" cy="108012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2152606" y="3789039"/>
            <a:ext cx="0" cy="108012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4822528" y="3933056"/>
            <a:ext cx="0" cy="936106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7579084" y="3861047"/>
            <a:ext cx="0" cy="108012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2161232" y="5301208"/>
            <a:ext cx="0" cy="108012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788024" y="5301209"/>
            <a:ext cx="0" cy="108012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7524328" y="5445225"/>
            <a:ext cx="0" cy="936106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2485432" y="692696"/>
            <a:ext cx="76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accent2"/>
                </a:solidFill>
              </a:rPr>
              <a:t>+0,5% au 4T 2021</a:t>
            </a:r>
            <a:endParaRPr lang="fr-FR" sz="900" b="1" dirty="0">
              <a:solidFill>
                <a:schemeClr val="accent2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263852" y="1264986"/>
            <a:ext cx="878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FF33CC"/>
                </a:solidFill>
              </a:rPr>
              <a:t>+1,2% par rapport à avant-crise</a:t>
            </a:r>
            <a:endParaRPr lang="fr-FR" sz="900" b="1" dirty="0">
              <a:solidFill>
                <a:srgbClr val="FF33CC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205946" y="701594"/>
            <a:ext cx="76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accent2"/>
                </a:solidFill>
              </a:rPr>
              <a:t>+0,5% au 4T 2021</a:t>
            </a:r>
            <a:endParaRPr lang="fr-FR" sz="900" b="1" dirty="0">
              <a:solidFill>
                <a:schemeClr val="accent2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029624" y="1132611"/>
            <a:ext cx="878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FF33CC"/>
                </a:solidFill>
              </a:rPr>
              <a:t>+1,5% par rapport à avant-crise</a:t>
            </a:r>
            <a:endParaRPr lang="fr-FR" sz="900" b="1" dirty="0">
              <a:solidFill>
                <a:srgbClr val="FF33CC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8341864" y="821551"/>
            <a:ext cx="76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accent2"/>
                </a:solidFill>
              </a:rPr>
              <a:t>+0,4% au 4T 2021</a:t>
            </a:r>
            <a:endParaRPr lang="fr-FR" sz="900" b="1" dirty="0">
              <a:solidFill>
                <a:schemeClr val="accent2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594616" y="1300884"/>
            <a:ext cx="878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FF33CC"/>
                </a:solidFill>
              </a:rPr>
              <a:t>+1,9% par rapport à avant-crise</a:t>
            </a:r>
            <a:endParaRPr lang="fr-FR" sz="900" b="1" dirty="0">
              <a:solidFill>
                <a:srgbClr val="FF33CC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539790" y="2849162"/>
            <a:ext cx="76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accent2"/>
                </a:solidFill>
              </a:rPr>
              <a:t>+</a:t>
            </a:r>
            <a:r>
              <a:rPr lang="fr-FR" sz="900" b="1" dirty="0" smtClean="0">
                <a:solidFill>
                  <a:schemeClr val="accent2"/>
                </a:solidFill>
              </a:rPr>
              <a:t> 0,2% au 4T 2021</a:t>
            </a:r>
            <a:endParaRPr lang="fr-FR" sz="900" b="1" dirty="0">
              <a:solidFill>
                <a:schemeClr val="accent2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137801" y="2819376"/>
            <a:ext cx="878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FF33CC"/>
                </a:solidFill>
              </a:rPr>
              <a:t>+0,9% par rapport à avant-crise</a:t>
            </a:r>
            <a:endParaRPr lang="fr-FR" sz="900" b="1" dirty="0">
              <a:solidFill>
                <a:srgbClr val="FF33CC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5152752" y="2228609"/>
            <a:ext cx="76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accent2"/>
                </a:solidFill>
              </a:rPr>
              <a:t>+0,7% au 4T 2021</a:t>
            </a:r>
            <a:endParaRPr lang="fr-FR" sz="900" b="1" dirty="0">
              <a:solidFill>
                <a:schemeClr val="accent2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769104" y="2445981"/>
            <a:ext cx="878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FF33CC"/>
                </a:solidFill>
              </a:rPr>
              <a:t>+3,1% par rapport à avant-crise</a:t>
            </a:r>
            <a:endParaRPr lang="fr-FR" sz="900" b="1" dirty="0">
              <a:solidFill>
                <a:srgbClr val="FF33CC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8328830" y="2395545"/>
            <a:ext cx="76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accent2"/>
                </a:solidFill>
              </a:rPr>
              <a:t>+0,6% au 4T 2021</a:t>
            </a:r>
            <a:endParaRPr lang="fr-FR" sz="900" b="1" dirty="0">
              <a:solidFill>
                <a:schemeClr val="accent2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6705283" y="2915522"/>
            <a:ext cx="878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FF33CC"/>
                </a:solidFill>
              </a:rPr>
              <a:t>+1,7% par rapport à avant-crise</a:t>
            </a:r>
            <a:endParaRPr lang="fr-FR" sz="900" b="1" dirty="0">
              <a:solidFill>
                <a:srgbClr val="FF33CC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2426159" y="3713276"/>
            <a:ext cx="76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accent2"/>
                </a:solidFill>
              </a:rPr>
              <a:t>+0,1% au 4T 2021</a:t>
            </a:r>
            <a:endParaRPr lang="fr-FR" sz="900" b="1" dirty="0">
              <a:solidFill>
                <a:schemeClr val="accent2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316931" y="4276668"/>
            <a:ext cx="878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FF33CC"/>
                </a:solidFill>
              </a:rPr>
              <a:t>+0,9% par rapport à avant-crise</a:t>
            </a:r>
            <a:endParaRPr lang="fr-FR" sz="900" b="1" dirty="0">
              <a:solidFill>
                <a:srgbClr val="FF33CC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152752" y="3750954"/>
            <a:ext cx="76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accent2"/>
                </a:solidFill>
              </a:rPr>
              <a:t>+</a:t>
            </a:r>
            <a:r>
              <a:rPr lang="fr-FR" sz="900" b="1" dirty="0" smtClean="0">
                <a:solidFill>
                  <a:schemeClr val="accent2"/>
                </a:solidFill>
              </a:rPr>
              <a:t>0,8% au 4T 2021</a:t>
            </a:r>
            <a:endParaRPr lang="fr-FR" sz="900" b="1" dirty="0">
              <a:solidFill>
                <a:schemeClr val="accent2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947843" y="4267183"/>
            <a:ext cx="878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FF33CC"/>
                </a:solidFill>
              </a:rPr>
              <a:t>+1,9% par rapport à avant-crise</a:t>
            </a:r>
            <a:endParaRPr lang="fr-FR" sz="900" b="1" dirty="0">
              <a:solidFill>
                <a:srgbClr val="FF33CC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8328830" y="3897942"/>
            <a:ext cx="76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accent2"/>
                </a:solidFill>
              </a:rPr>
              <a:t>+0,1% au 4T 2021</a:t>
            </a:r>
            <a:endParaRPr lang="fr-FR" sz="900" b="1" dirty="0">
              <a:solidFill>
                <a:schemeClr val="accent2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6641806" y="4363589"/>
            <a:ext cx="878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FF33CC"/>
                </a:solidFill>
              </a:rPr>
              <a:t>+1,6% par rapport à avant-crise</a:t>
            </a:r>
            <a:endParaRPr lang="fr-FR" sz="900" b="1" dirty="0">
              <a:solidFill>
                <a:srgbClr val="FF33CC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389965" y="5262078"/>
            <a:ext cx="76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accent2"/>
                </a:solidFill>
              </a:rPr>
              <a:t>+0,1% au 4T 2021</a:t>
            </a:r>
            <a:endParaRPr lang="fr-FR" sz="900" b="1" dirty="0">
              <a:solidFill>
                <a:schemeClr val="accent2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987997" y="5444735"/>
            <a:ext cx="878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FF33CC"/>
                </a:solidFill>
              </a:rPr>
              <a:t>+2,0% par rapport à avant-crise</a:t>
            </a:r>
            <a:endParaRPr lang="fr-FR" sz="900" b="1" dirty="0">
              <a:solidFill>
                <a:srgbClr val="FF33CC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205945" y="5246606"/>
            <a:ext cx="76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accent2"/>
                </a:solidFill>
              </a:rPr>
              <a:t>+0,7% au 4T 2021</a:t>
            </a:r>
            <a:endParaRPr lang="fr-FR" sz="900" b="1" dirty="0">
              <a:solidFill>
                <a:schemeClr val="accent2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036895" y="5749582"/>
            <a:ext cx="878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FF33CC"/>
                </a:solidFill>
              </a:rPr>
              <a:t>+1,2% par rapport à avant-crise</a:t>
            </a:r>
            <a:endParaRPr lang="fr-FR" sz="900" b="1" dirty="0">
              <a:solidFill>
                <a:srgbClr val="FF33CC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124821" y="5656602"/>
            <a:ext cx="76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accent2"/>
                </a:solidFill>
              </a:rPr>
              <a:t>+</a:t>
            </a:r>
            <a:r>
              <a:rPr lang="fr-FR" sz="900" b="1" dirty="0" smtClean="0">
                <a:solidFill>
                  <a:schemeClr val="accent2"/>
                </a:solidFill>
              </a:rPr>
              <a:t>0,3% au 4T 2021</a:t>
            </a:r>
            <a:endParaRPr lang="fr-FR" sz="900" b="1" dirty="0">
              <a:solidFill>
                <a:schemeClr val="accent2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641805" y="5842453"/>
            <a:ext cx="878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FF33CC"/>
                </a:solidFill>
              </a:rPr>
              <a:t>+0,3% par rapport à avant-crise</a:t>
            </a:r>
            <a:endParaRPr lang="fr-FR" sz="900" b="1" dirty="0">
              <a:solidFill>
                <a:srgbClr val="FF33CC"/>
              </a:solidFill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827583" y="10374"/>
            <a:ext cx="77051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1800" dirty="0" smtClean="0">
                <a:solidFill>
                  <a:srgbClr val="EA4C37"/>
                </a:solidFill>
              </a:rPr>
              <a:t>Hausse de l’emploi au 4</a:t>
            </a:r>
            <a:r>
              <a:rPr lang="fr-FR" altLang="fr-FR" sz="1800" baseline="30000" dirty="0" smtClean="0">
                <a:solidFill>
                  <a:srgbClr val="EA4C37"/>
                </a:solidFill>
              </a:rPr>
              <a:t>ème</a:t>
            </a:r>
            <a:r>
              <a:rPr lang="fr-FR" altLang="fr-FR" sz="1800" dirty="0" smtClean="0">
                <a:solidFill>
                  <a:srgbClr val="EA4C37"/>
                </a:solidFill>
              </a:rPr>
              <a:t> trimestre 2021 dans tous les départements, qui dépassent dorénavant tous leur niveau d’avant-crise</a:t>
            </a:r>
            <a:endParaRPr lang="fr-FR" altLang="fr-FR" sz="1200" dirty="0">
              <a:solidFill>
                <a:srgbClr val="EA4C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9144000" cy="4524866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86039" y="35400"/>
            <a:ext cx="77051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1800" dirty="0" smtClean="0">
                <a:solidFill>
                  <a:srgbClr val="EA4C37"/>
                </a:solidFill>
              </a:rPr>
              <a:t>Hausse </a:t>
            </a:r>
            <a:r>
              <a:rPr lang="fr-FR" altLang="fr-FR" sz="1800" dirty="0">
                <a:solidFill>
                  <a:srgbClr val="EA4C37"/>
                </a:solidFill>
              </a:rPr>
              <a:t>de l’emploi au </a:t>
            </a:r>
            <a:r>
              <a:rPr lang="fr-FR" altLang="fr-FR" sz="1800" dirty="0" smtClean="0">
                <a:solidFill>
                  <a:srgbClr val="EA4C37"/>
                </a:solidFill>
              </a:rPr>
              <a:t>4</a:t>
            </a:r>
            <a:r>
              <a:rPr lang="fr-FR" altLang="fr-FR" sz="1800" baseline="30000" dirty="0" smtClean="0">
                <a:solidFill>
                  <a:srgbClr val="EA4C37"/>
                </a:solidFill>
              </a:rPr>
              <a:t>ème</a:t>
            </a:r>
            <a:r>
              <a:rPr lang="fr-FR" altLang="fr-FR" sz="1800" dirty="0" smtClean="0">
                <a:solidFill>
                  <a:srgbClr val="EA4C37"/>
                </a:solidFill>
              </a:rPr>
              <a:t> </a:t>
            </a:r>
            <a:r>
              <a:rPr lang="fr-FR" altLang="fr-FR" sz="1800" dirty="0">
                <a:solidFill>
                  <a:srgbClr val="EA4C37"/>
                </a:solidFill>
              </a:rPr>
              <a:t>trimestre 2021 dans </a:t>
            </a:r>
            <a:r>
              <a:rPr lang="fr-FR" altLang="fr-FR" sz="1800" dirty="0" smtClean="0">
                <a:solidFill>
                  <a:srgbClr val="EA4C37"/>
                </a:solidFill>
              </a:rPr>
              <a:t>tous les secteurs hormis services non marchands</a:t>
            </a:r>
            <a:endParaRPr lang="fr-FR" altLang="fr-FR" sz="1200" dirty="0">
              <a:solidFill>
                <a:srgbClr val="EA4C37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1619672" y="1154929"/>
            <a:ext cx="0" cy="151217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788024" y="1154929"/>
            <a:ext cx="0" cy="1542354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7740352" y="1154929"/>
            <a:ext cx="0" cy="1542354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1619672" y="3387177"/>
            <a:ext cx="0" cy="1512169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4788024" y="3387177"/>
            <a:ext cx="0" cy="1512169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7740352" y="3387177"/>
            <a:ext cx="0" cy="1512169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33772" y="5714672"/>
            <a:ext cx="86764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1400" i="1" dirty="0" smtClean="0"/>
              <a:t>NB : L’emploi dépasse son </a:t>
            </a:r>
            <a:r>
              <a:rPr lang="fr-FR" altLang="fr-FR" sz="1400" i="1" dirty="0"/>
              <a:t>niveau </a:t>
            </a:r>
            <a:r>
              <a:rPr lang="fr-FR" altLang="fr-FR" sz="1400" i="1" dirty="0" smtClean="0"/>
              <a:t>d’avant-crise dans tous les secteurs à l’exception de l’industrie.</a:t>
            </a:r>
            <a:endParaRPr lang="fr-FR" altLang="fr-FR" sz="1400" i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2410859" y="127397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2"/>
                </a:solidFill>
              </a:rPr>
              <a:t>+0,2% </a:t>
            </a:r>
            <a:r>
              <a:rPr lang="fr-FR" sz="1000" b="1" dirty="0" smtClean="0">
                <a:solidFill>
                  <a:schemeClr val="accent2"/>
                </a:solidFill>
              </a:rPr>
              <a:t>au 4ème trim. 2021</a:t>
            </a:r>
            <a:endParaRPr lang="fr-FR" sz="1000" b="1" dirty="0">
              <a:solidFill>
                <a:schemeClr val="accent2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427412" y="131152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2"/>
                </a:solidFill>
              </a:rPr>
              <a:t>-</a:t>
            </a:r>
            <a:r>
              <a:rPr lang="fr-FR" sz="1200" b="1" dirty="0" smtClean="0">
                <a:solidFill>
                  <a:schemeClr val="accent2"/>
                </a:solidFill>
              </a:rPr>
              <a:t>0,3% </a:t>
            </a:r>
            <a:r>
              <a:rPr lang="fr-FR" sz="1000" b="1" dirty="0">
                <a:solidFill>
                  <a:schemeClr val="accent2"/>
                </a:solidFill>
              </a:rPr>
              <a:t>au </a:t>
            </a:r>
            <a:r>
              <a:rPr lang="fr-FR" sz="1000" b="1" dirty="0" smtClean="0">
                <a:solidFill>
                  <a:schemeClr val="accent2"/>
                </a:solidFill>
              </a:rPr>
              <a:t>4ème trim. 2021</a:t>
            </a:r>
            <a:endParaRPr lang="fr-FR" sz="1000" b="1" dirty="0">
              <a:solidFill>
                <a:schemeClr val="accent2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8264959" y="129062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2"/>
                </a:solidFill>
              </a:rPr>
              <a:t>+0,2% </a:t>
            </a:r>
            <a:r>
              <a:rPr lang="fr-FR" sz="1000" b="1" dirty="0" smtClean="0">
                <a:solidFill>
                  <a:schemeClr val="accent2"/>
                </a:solidFill>
              </a:rPr>
              <a:t>au 4ème trim. 2021</a:t>
            </a:r>
            <a:endParaRPr lang="fr-FR" sz="1000" b="1" dirty="0">
              <a:solidFill>
                <a:schemeClr val="accent2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329662" y="37944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2"/>
                </a:solidFill>
              </a:rPr>
              <a:t>+0,6% </a:t>
            </a:r>
            <a:r>
              <a:rPr lang="fr-FR" sz="1000" b="1" dirty="0">
                <a:solidFill>
                  <a:schemeClr val="accent2"/>
                </a:solidFill>
              </a:rPr>
              <a:t>au </a:t>
            </a:r>
            <a:r>
              <a:rPr lang="fr-FR" sz="1000" b="1" dirty="0" smtClean="0">
                <a:solidFill>
                  <a:schemeClr val="accent2"/>
                </a:solidFill>
              </a:rPr>
              <a:t>4ème trim. 2021</a:t>
            </a:r>
            <a:endParaRPr lang="fr-FR" sz="1000" b="1" dirty="0">
              <a:solidFill>
                <a:schemeClr val="accent2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285932" y="3794480"/>
            <a:ext cx="79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2"/>
                </a:solidFill>
              </a:rPr>
              <a:t>+0,4% </a:t>
            </a:r>
            <a:r>
              <a:rPr lang="fr-FR" sz="1000" b="1" dirty="0">
                <a:solidFill>
                  <a:schemeClr val="accent2"/>
                </a:solidFill>
              </a:rPr>
              <a:t>au </a:t>
            </a:r>
            <a:r>
              <a:rPr lang="fr-FR" sz="1000" b="1" dirty="0" smtClean="0">
                <a:solidFill>
                  <a:schemeClr val="accent2"/>
                </a:solidFill>
              </a:rPr>
              <a:t>4ème trim. 2021</a:t>
            </a:r>
            <a:endParaRPr lang="fr-FR" sz="1000" b="1" dirty="0">
              <a:solidFill>
                <a:schemeClr val="accent2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8264959" y="309478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2"/>
                </a:solidFill>
              </a:rPr>
              <a:t>+5,7% </a:t>
            </a:r>
            <a:r>
              <a:rPr lang="fr-FR" sz="1000" b="1" dirty="0">
                <a:solidFill>
                  <a:schemeClr val="accent2"/>
                </a:solidFill>
              </a:rPr>
              <a:t>au </a:t>
            </a:r>
            <a:r>
              <a:rPr lang="fr-FR" sz="1000" b="1" dirty="0" smtClean="0">
                <a:solidFill>
                  <a:schemeClr val="accent2"/>
                </a:solidFill>
              </a:rPr>
              <a:t>4ème trim. 2021</a:t>
            </a:r>
            <a:endParaRPr lang="fr-FR" sz="1000" b="1" dirty="0">
              <a:solidFill>
                <a:schemeClr val="accent2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39515" y="1691610"/>
            <a:ext cx="878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33CC"/>
                </a:solidFill>
              </a:rPr>
              <a:t>+1,3% </a:t>
            </a:r>
            <a:r>
              <a:rPr lang="fr-FR" sz="1000" b="1" dirty="0" smtClean="0">
                <a:solidFill>
                  <a:srgbClr val="FF33CC"/>
                </a:solidFill>
              </a:rPr>
              <a:t>par rapport à avant-crise</a:t>
            </a:r>
            <a:endParaRPr lang="fr-FR" sz="1000" b="1" dirty="0">
              <a:solidFill>
                <a:srgbClr val="FF33CC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805596" y="1896302"/>
            <a:ext cx="878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33CC"/>
                </a:solidFill>
              </a:rPr>
              <a:t>+1,3% </a:t>
            </a:r>
            <a:r>
              <a:rPr lang="fr-FR" sz="1000" b="1" dirty="0" smtClean="0">
                <a:solidFill>
                  <a:srgbClr val="FF33CC"/>
                </a:solidFill>
              </a:rPr>
              <a:t>par rapport à avant-crise</a:t>
            </a:r>
            <a:endParaRPr lang="fr-FR" sz="1000" b="1" dirty="0">
              <a:solidFill>
                <a:srgbClr val="FF33CC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861547" y="1961416"/>
            <a:ext cx="878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33CC"/>
                </a:solidFill>
              </a:rPr>
              <a:t>-0,5% </a:t>
            </a:r>
            <a:r>
              <a:rPr lang="fr-FR" sz="1000" b="1" dirty="0" smtClean="0">
                <a:solidFill>
                  <a:srgbClr val="FF33CC"/>
                </a:solidFill>
              </a:rPr>
              <a:t>par rapport à avant-crise</a:t>
            </a:r>
            <a:endParaRPr lang="fr-FR" sz="1000" b="1" dirty="0">
              <a:solidFill>
                <a:srgbClr val="FF33CC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91383" y="3502092"/>
            <a:ext cx="878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33CC"/>
                </a:solidFill>
              </a:rPr>
              <a:t>+2,6% </a:t>
            </a:r>
            <a:r>
              <a:rPr lang="fr-FR" sz="1000" b="1" dirty="0" smtClean="0">
                <a:solidFill>
                  <a:srgbClr val="FF33CC"/>
                </a:solidFill>
              </a:rPr>
              <a:t>par rapport à avant-crise</a:t>
            </a:r>
            <a:endParaRPr lang="fr-FR" sz="1000" b="1" dirty="0">
              <a:solidFill>
                <a:srgbClr val="FF33CC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577346" y="3614288"/>
            <a:ext cx="878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33CC"/>
                </a:solidFill>
              </a:rPr>
              <a:t>+3,8% </a:t>
            </a:r>
            <a:r>
              <a:rPr lang="fr-FR" sz="1000" b="1" dirty="0" smtClean="0">
                <a:solidFill>
                  <a:srgbClr val="FF33CC"/>
                </a:solidFill>
              </a:rPr>
              <a:t>par rapport à avant-crise</a:t>
            </a:r>
            <a:endParaRPr lang="fr-FR" sz="1000" b="1" dirty="0">
              <a:solidFill>
                <a:srgbClr val="FF33CC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745697" y="3774262"/>
            <a:ext cx="878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33CC"/>
                </a:solidFill>
              </a:rPr>
              <a:t>+7,8% </a:t>
            </a:r>
            <a:r>
              <a:rPr lang="fr-FR" sz="1000" b="1" dirty="0" smtClean="0">
                <a:solidFill>
                  <a:srgbClr val="FF33CC"/>
                </a:solidFill>
              </a:rPr>
              <a:t>par rapport à avant-crise</a:t>
            </a:r>
            <a:endParaRPr lang="fr-FR" sz="10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1272" y="199218"/>
            <a:ext cx="8041208" cy="42147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1800" dirty="0" smtClean="0">
                <a:solidFill>
                  <a:srgbClr val="EA4C37"/>
                </a:solidFill>
              </a:rPr>
              <a:t>Les embauches (DPAE) – Par mois</a:t>
            </a:r>
            <a:endParaRPr lang="fr-FR" altLang="fr-FR" sz="1400" b="0" dirty="0" smtClean="0">
              <a:solidFill>
                <a:srgbClr val="EA4C37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32600" y="1005813"/>
            <a:ext cx="8603896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fr-FR" sz="1600" dirty="0" smtClean="0"/>
              <a:t>513 400 embauches </a:t>
            </a:r>
            <a:r>
              <a:rPr lang="fr-FR" sz="1600" b="1" dirty="0" smtClean="0"/>
              <a:t>en </a:t>
            </a:r>
            <a:r>
              <a:rPr lang="fr-FR" sz="1600" b="1" dirty="0" smtClean="0"/>
              <a:t>mars 2022 </a:t>
            </a:r>
            <a:r>
              <a:rPr lang="fr-FR" sz="1600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E</a:t>
            </a:r>
            <a:r>
              <a:rPr lang="fr-FR" sz="1600" dirty="0" smtClean="0"/>
              <a:t>n hausse de </a:t>
            </a:r>
            <a:r>
              <a:rPr lang="fr-FR" sz="1600" dirty="0"/>
              <a:t>+</a:t>
            </a:r>
            <a:r>
              <a:rPr lang="fr-FR" sz="1600" dirty="0" smtClean="0"/>
              <a:t> </a:t>
            </a:r>
            <a:r>
              <a:rPr lang="fr-FR" sz="1600" dirty="0" smtClean="0"/>
              <a:t>15</a:t>
            </a:r>
            <a:r>
              <a:rPr lang="fr-FR" sz="1600" dirty="0" smtClean="0"/>
              <a:t>% </a:t>
            </a:r>
            <a:r>
              <a:rPr lang="fr-FR" sz="1600" dirty="0" smtClean="0"/>
              <a:t>par rapport à </a:t>
            </a:r>
            <a:r>
              <a:rPr lang="fr-FR" sz="1600" dirty="0" smtClean="0"/>
              <a:t>mars 2021</a:t>
            </a:r>
            <a:endParaRPr lang="fr-FR" sz="1600" i="1" dirty="0" smtClean="0"/>
          </a:p>
          <a:p>
            <a:pPr marL="285750" indent="-285750">
              <a:buFontTx/>
              <a:buChar char="-"/>
            </a:pPr>
            <a:r>
              <a:rPr lang="fr-FR" sz="1600" b="1" dirty="0" smtClean="0"/>
              <a:t>En hausse de </a:t>
            </a:r>
            <a:r>
              <a:rPr lang="fr-FR" sz="1600" b="1" dirty="0"/>
              <a:t>+</a:t>
            </a:r>
            <a:r>
              <a:rPr lang="fr-FR" sz="1600" b="1" dirty="0" smtClean="0"/>
              <a:t> </a:t>
            </a:r>
            <a:r>
              <a:rPr lang="fr-FR" sz="1600" b="1" dirty="0" smtClean="0"/>
              <a:t>10</a:t>
            </a:r>
            <a:r>
              <a:rPr lang="fr-FR" sz="1600" b="1" dirty="0" smtClean="0"/>
              <a:t>% </a:t>
            </a:r>
            <a:r>
              <a:rPr lang="fr-FR" sz="1600" b="1" dirty="0" smtClean="0"/>
              <a:t>par rapport à </a:t>
            </a:r>
            <a:r>
              <a:rPr lang="fr-FR" sz="1600" b="1" dirty="0" smtClean="0"/>
              <a:t>mars 2019 </a:t>
            </a:r>
            <a:r>
              <a:rPr lang="fr-FR" sz="1600" i="1" dirty="0" smtClean="0"/>
              <a:t>(mois similaire, avant-crise)</a:t>
            </a:r>
          </a:p>
          <a:p>
            <a:pPr>
              <a:buNone/>
            </a:pPr>
            <a:endParaRPr lang="fr-FR" sz="1600" dirty="0" smtClean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6567213"/>
            <a:ext cx="8794141" cy="2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1" tIns="45691" rIns="91381" bIns="456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i="1" dirty="0" smtClean="0">
                <a:ea typeface="ヒラギノ角ゴ Pro W3" charset="-128"/>
              </a:rPr>
              <a:t>Déclaration Préalables à l’Embauches (DPAE) – ACOSS</a:t>
            </a:r>
            <a:endParaRPr lang="en-US" altLang="fr-FR" sz="1000" i="1" dirty="0">
              <a:ea typeface="ヒラギノ角ゴ Pro W3" charset="-128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230764"/>
            <a:ext cx="6768752" cy="436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16160"/>
            <a:ext cx="4200705" cy="2657139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51272" y="199218"/>
            <a:ext cx="8041208" cy="42147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fr-FR" altLang="fr-FR" sz="1800" kern="0" dirty="0" smtClean="0">
                <a:solidFill>
                  <a:srgbClr val="EA4C37"/>
                </a:solidFill>
              </a:rPr>
              <a:t>Les embauches en </a:t>
            </a:r>
            <a:r>
              <a:rPr lang="fr-FR" altLang="fr-FR" sz="1800" kern="0" dirty="0" smtClean="0">
                <a:solidFill>
                  <a:srgbClr val="EA4C37"/>
                </a:solidFill>
              </a:rPr>
              <a:t>mars 2022 </a:t>
            </a:r>
            <a:r>
              <a:rPr lang="fr-FR" altLang="fr-FR" sz="1800" kern="0" dirty="0" smtClean="0">
                <a:solidFill>
                  <a:srgbClr val="EA4C37"/>
                </a:solidFill>
              </a:rPr>
              <a:t>(DPAE) – Par type de contrat</a:t>
            </a:r>
            <a:endParaRPr lang="fr-FR" altLang="fr-FR" sz="1400" kern="0" dirty="0" smtClean="0">
              <a:solidFill>
                <a:srgbClr val="EA4C37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764704"/>
            <a:ext cx="447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smtClean="0"/>
              <a:t>par rapport à avant-crise</a:t>
            </a:r>
          </a:p>
          <a:p>
            <a:r>
              <a:rPr lang="fr-FR" sz="1100" b="1" i="1" dirty="0" smtClean="0"/>
              <a:t>(</a:t>
            </a:r>
            <a:r>
              <a:rPr lang="fr-FR" sz="1100" b="1" i="1" dirty="0" smtClean="0"/>
              <a:t>mars</a:t>
            </a:r>
            <a:r>
              <a:rPr lang="fr-FR" sz="1100" b="1" i="1" dirty="0" smtClean="0"/>
              <a:t>.19 </a:t>
            </a:r>
            <a:r>
              <a:rPr lang="fr-FR" sz="1100" b="1" i="1" dirty="0" smtClean="0"/>
              <a:t>versus </a:t>
            </a:r>
            <a:r>
              <a:rPr lang="fr-FR" sz="1100" b="1" i="1" dirty="0" smtClean="0"/>
              <a:t>mars</a:t>
            </a:r>
            <a:r>
              <a:rPr lang="fr-FR" sz="1100" b="1" i="1" dirty="0" smtClean="0"/>
              <a:t>.22</a:t>
            </a:r>
            <a:r>
              <a:rPr lang="fr-FR" sz="1100" b="1" i="1" dirty="0" smtClean="0"/>
              <a:t>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496" y="6567213"/>
            <a:ext cx="8794141" cy="2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1" tIns="45691" rIns="91381" bIns="456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i="1" dirty="0" smtClean="0">
                <a:ea typeface="ヒラギノ角ゴ Pro W3" charset="-128"/>
              </a:rPr>
              <a:t>Déclaration Préalables à l’Embauches (DPAE) – ACOSS</a:t>
            </a:r>
            <a:endParaRPr lang="en-US" altLang="fr-FR" sz="1000" i="1" dirty="0">
              <a:ea typeface="ヒラギノ角ゴ Pro W3" charset="-12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52339" y="3275369"/>
            <a:ext cx="447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00" b="1" dirty="0" smtClean="0"/>
              <a:t>par rapport à </a:t>
            </a:r>
            <a:r>
              <a:rPr lang="fr-FR" sz="1700" b="1" dirty="0" smtClean="0"/>
              <a:t>mars 2021</a:t>
            </a:r>
            <a:endParaRPr lang="fr-FR" sz="1700" b="1" dirty="0" smtClean="0"/>
          </a:p>
          <a:p>
            <a:pPr algn="r"/>
            <a:r>
              <a:rPr lang="fr-FR" sz="1100" b="1" i="1" dirty="0" smtClean="0"/>
              <a:t>(</a:t>
            </a:r>
            <a:r>
              <a:rPr lang="fr-FR" sz="1100" b="1" i="1" dirty="0" smtClean="0"/>
              <a:t>mars</a:t>
            </a:r>
            <a:r>
              <a:rPr lang="fr-FR" sz="1100" b="1" i="1" dirty="0" smtClean="0"/>
              <a:t>.21 </a:t>
            </a:r>
            <a:r>
              <a:rPr lang="fr-FR" sz="1100" b="1" i="1" dirty="0"/>
              <a:t>versus </a:t>
            </a:r>
            <a:r>
              <a:rPr lang="fr-FR" sz="1100" b="1" i="1" dirty="0" smtClean="0"/>
              <a:t>mars</a:t>
            </a:r>
            <a:r>
              <a:rPr lang="fr-FR" sz="1100" b="1" i="1" dirty="0" smtClean="0"/>
              <a:t>.22</a:t>
            </a:r>
            <a:r>
              <a:rPr lang="fr-FR" sz="1100" b="1" i="1" dirty="0"/>
              <a:t>)</a:t>
            </a:r>
            <a:endParaRPr lang="fr-FR" sz="1100" b="1" i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t="7086"/>
          <a:stretch/>
        </p:blipFill>
        <p:spPr>
          <a:xfrm>
            <a:off x="4856329" y="836712"/>
            <a:ext cx="4089446" cy="24386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447" y="4150045"/>
            <a:ext cx="6950741" cy="19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040346"/>
            <a:ext cx="4578493" cy="2743438"/>
          </a:xfrm>
          <a:prstGeom prst="rect">
            <a:avLst/>
          </a:prstGeom>
        </p:spPr>
      </p:pic>
      <p:sp>
        <p:nvSpPr>
          <p:cNvPr id="49158" name="Text Box 27"/>
          <p:cNvSpPr txBox="1">
            <a:spLocks noChangeArrowheads="1"/>
          </p:cNvSpPr>
          <p:nvPr/>
        </p:nvSpPr>
        <p:spPr bwMode="auto">
          <a:xfrm>
            <a:off x="4343400" y="3810000"/>
            <a:ext cx="876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spcBef>
                <a:spcPct val="50000"/>
              </a:spcBef>
              <a:buClr>
                <a:srgbClr val="93C260"/>
              </a:buClr>
              <a:buSzPct val="140000"/>
              <a:buFont typeface="Arial" pitchFamily="34" charset="0"/>
              <a:buChar char="•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rgbClr val="469F2B"/>
              </a:buClr>
              <a:buFont typeface="Wingdings" pitchFamily="2" charset="2"/>
              <a:buChar char="§"/>
              <a:defRPr b="1">
                <a:solidFill>
                  <a:srgbClr val="469F2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3C260"/>
              </a:buClr>
              <a:buChar char="•"/>
              <a:defRPr sz="1600">
                <a:solidFill>
                  <a:srgbClr val="1A171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fr-FR" altLang="fr-FR" b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51272" y="199218"/>
            <a:ext cx="8041208" cy="42147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fr-FR" altLang="fr-FR" sz="1700" kern="0" dirty="0" smtClean="0">
                <a:solidFill>
                  <a:srgbClr val="EA4C37"/>
                </a:solidFill>
              </a:rPr>
              <a:t>Les embauches en </a:t>
            </a:r>
            <a:r>
              <a:rPr lang="fr-FR" altLang="fr-FR" sz="1700" kern="0" dirty="0" smtClean="0">
                <a:solidFill>
                  <a:srgbClr val="EA4C37"/>
                </a:solidFill>
              </a:rPr>
              <a:t>mars 2022 </a:t>
            </a:r>
            <a:r>
              <a:rPr lang="fr-FR" altLang="fr-FR" sz="1700" kern="0" dirty="0" smtClean="0">
                <a:solidFill>
                  <a:srgbClr val="EA4C37"/>
                </a:solidFill>
              </a:rPr>
              <a:t>– Par DOMEX </a:t>
            </a:r>
            <a:r>
              <a:rPr lang="fr-FR" altLang="fr-FR" sz="1400" b="1" i="1" kern="0" dirty="0" smtClean="0">
                <a:solidFill>
                  <a:srgbClr val="EA4C37"/>
                </a:solidFill>
              </a:rPr>
              <a:t>(hors intérim et hors CDD&lt;1 mois)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07105" y="820475"/>
            <a:ext cx="293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smtClean="0"/>
              <a:t>par rapport à avant-crise</a:t>
            </a:r>
          </a:p>
          <a:p>
            <a:r>
              <a:rPr lang="fr-FR" sz="1100" b="1" i="1" dirty="0" smtClean="0"/>
              <a:t>(</a:t>
            </a:r>
            <a:r>
              <a:rPr lang="fr-FR" sz="1100" b="1" i="1" dirty="0" smtClean="0"/>
              <a:t>mars</a:t>
            </a:r>
            <a:r>
              <a:rPr lang="fr-FR" sz="1100" b="1" i="1" dirty="0" smtClean="0"/>
              <a:t>.19 </a:t>
            </a:r>
            <a:r>
              <a:rPr lang="fr-FR" sz="1100" b="1" i="1" dirty="0"/>
              <a:t>versus </a:t>
            </a:r>
            <a:r>
              <a:rPr lang="fr-FR" sz="1100" b="1" i="1" dirty="0" smtClean="0"/>
              <a:t>mars</a:t>
            </a:r>
            <a:r>
              <a:rPr lang="fr-FR" sz="1100" b="1" i="1" dirty="0" smtClean="0"/>
              <a:t>.22</a:t>
            </a:r>
            <a:r>
              <a:rPr lang="fr-FR" sz="1100" b="1" i="1" dirty="0"/>
              <a:t>)</a:t>
            </a:r>
            <a:endParaRPr lang="fr-FR" sz="1100" b="1" i="1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3923928" y="836712"/>
            <a:ext cx="447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00" b="1" dirty="0" smtClean="0"/>
              <a:t>par rapport à </a:t>
            </a:r>
            <a:r>
              <a:rPr lang="fr-FR" sz="1700" b="1" dirty="0" smtClean="0"/>
              <a:t>mars 2021</a:t>
            </a:r>
            <a:endParaRPr lang="fr-FR" sz="1700" b="1" dirty="0" smtClean="0"/>
          </a:p>
          <a:p>
            <a:pPr algn="r"/>
            <a:r>
              <a:rPr lang="fr-FR" sz="1100" b="1" i="1" dirty="0" smtClean="0"/>
              <a:t>(</a:t>
            </a:r>
            <a:r>
              <a:rPr lang="fr-FR" sz="1100" b="1" i="1" dirty="0" smtClean="0"/>
              <a:t>mars</a:t>
            </a:r>
            <a:r>
              <a:rPr lang="fr-FR" sz="1100" b="1" i="1" dirty="0" smtClean="0"/>
              <a:t>.21 </a:t>
            </a:r>
            <a:r>
              <a:rPr lang="fr-FR" sz="1100" b="1" i="1" dirty="0"/>
              <a:t>versus </a:t>
            </a:r>
            <a:r>
              <a:rPr lang="fr-FR" sz="1100" b="1" i="1" dirty="0" smtClean="0"/>
              <a:t>mars</a:t>
            </a:r>
            <a:r>
              <a:rPr lang="fr-FR" sz="1100" b="1" i="1" dirty="0" smtClean="0"/>
              <a:t>.22</a:t>
            </a:r>
            <a:r>
              <a:rPr lang="fr-FR" sz="1100" b="1" i="1" dirty="0"/>
              <a:t>)</a:t>
            </a:r>
            <a:endParaRPr lang="fr-FR" sz="1100" b="1" i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0116"/>
            <a:ext cx="4385709" cy="26337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57" y="4050298"/>
            <a:ext cx="6708670" cy="262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7905"/>
          <a:stretch/>
        </p:blipFill>
        <p:spPr>
          <a:xfrm>
            <a:off x="4680865" y="700553"/>
            <a:ext cx="4211615" cy="246355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4" y="793931"/>
            <a:ext cx="4386940" cy="2707077"/>
          </a:xfrm>
          <a:prstGeom prst="rect">
            <a:avLst/>
          </a:prstGeom>
        </p:spPr>
      </p:pic>
      <p:sp>
        <p:nvSpPr>
          <p:cNvPr id="48134" name="Text Box 27"/>
          <p:cNvSpPr txBox="1">
            <a:spLocks noChangeArrowheads="1"/>
          </p:cNvSpPr>
          <p:nvPr/>
        </p:nvSpPr>
        <p:spPr bwMode="auto">
          <a:xfrm>
            <a:off x="4343400" y="3810000"/>
            <a:ext cx="876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spcBef>
                <a:spcPct val="50000"/>
              </a:spcBef>
              <a:buClr>
                <a:srgbClr val="93C260"/>
              </a:buClr>
              <a:buSzPct val="140000"/>
              <a:buFont typeface="Arial" pitchFamily="34" charset="0"/>
              <a:buChar char="•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rgbClr val="469F2B"/>
              </a:buClr>
              <a:buFont typeface="Wingdings" pitchFamily="2" charset="2"/>
              <a:buChar char="§"/>
              <a:defRPr b="1">
                <a:solidFill>
                  <a:srgbClr val="469F2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3C260"/>
              </a:buClr>
              <a:buChar char="•"/>
              <a:defRPr sz="1600">
                <a:solidFill>
                  <a:srgbClr val="1A171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fr-FR" altLang="fr-FR" b="0">
              <a:solidFill>
                <a:schemeClr val="tx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851272" y="199218"/>
            <a:ext cx="8041208" cy="42147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fr-FR" altLang="fr-FR" sz="1800" kern="0" dirty="0" smtClean="0">
                <a:solidFill>
                  <a:srgbClr val="EA4C37"/>
                </a:solidFill>
              </a:rPr>
              <a:t>Les embauches en </a:t>
            </a:r>
            <a:r>
              <a:rPr lang="fr-FR" altLang="fr-FR" sz="1800" kern="0" dirty="0" smtClean="0">
                <a:solidFill>
                  <a:srgbClr val="EA4C37"/>
                </a:solidFill>
              </a:rPr>
              <a:t>mars 2022 </a:t>
            </a:r>
            <a:r>
              <a:rPr lang="fr-FR" altLang="fr-FR" sz="1800" kern="0" dirty="0" smtClean="0">
                <a:solidFill>
                  <a:srgbClr val="EA4C37"/>
                </a:solidFill>
              </a:rPr>
              <a:t>(DPAE) – Par département</a:t>
            </a:r>
            <a:endParaRPr lang="fr-FR" altLang="fr-FR" sz="1400" kern="0" dirty="0" smtClean="0">
              <a:solidFill>
                <a:srgbClr val="EA4C37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3925" y="815987"/>
            <a:ext cx="293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smtClean="0"/>
              <a:t>par rapport à avant-crise</a:t>
            </a:r>
          </a:p>
          <a:p>
            <a:r>
              <a:rPr lang="fr-FR" sz="1100" b="1" i="1" dirty="0" smtClean="0"/>
              <a:t>(</a:t>
            </a:r>
            <a:r>
              <a:rPr lang="fr-FR" sz="1100" b="1" i="1" dirty="0" smtClean="0"/>
              <a:t>mars</a:t>
            </a:r>
            <a:r>
              <a:rPr lang="fr-FR" sz="1100" b="1" i="1" dirty="0" smtClean="0"/>
              <a:t>.19 </a:t>
            </a:r>
            <a:r>
              <a:rPr lang="fr-FR" sz="1100" b="1" i="1" dirty="0"/>
              <a:t>versus </a:t>
            </a:r>
            <a:r>
              <a:rPr lang="fr-FR" sz="1100" b="1" i="1" dirty="0" smtClean="0"/>
              <a:t>mars</a:t>
            </a:r>
            <a:r>
              <a:rPr lang="fr-FR" sz="1100" b="1" i="1" dirty="0" smtClean="0"/>
              <a:t>.22</a:t>
            </a:r>
            <a:r>
              <a:rPr lang="fr-FR" sz="1100" b="1" i="1" dirty="0"/>
              <a:t>)</a:t>
            </a:r>
            <a:endParaRPr lang="fr-FR" sz="1100" b="1" i="1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4067944" y="3070730"/>
            <a:ext cx="447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00" b="1" dirty="0" smtClean="0"/>
              <a:t>par rapport à </a:t>
            </a:r>
            <a:r>
              <a:rPr lang="fr-FR" sz="1700" b="1" dirty="0" smtClean="0"/>
              <a:t>mars 2021</a:t>
            </a:r>
            <a:endParaRPr lang="fr-FR" sz="1700" b="1" dirty="0" smtClean="0"/>
          </a:p>
          <a:p>
            <a:pPr algn="r"/>
            <a:r>
              <a:rPr lang="fr-FR" sz="1100" b="1" i="1" dirty="0" smtClean="0"/>
              <a:t>(</a:t>
            </a:r>
            <a:r>
              <a:rPr lang="fr-FR" sz="1100" b="1" i="1" dirty="0" smtClean="0"/>
              <a:t>mars</a:t>
            </a:r>
            <a:r>
              <a:rPr lang="fr-FR" sz="1100" b="1" i="1" dirty="0" smtClean="0"/>
              <a:t>.21 </a:t>
            </a:r>
            <a:r>
              <a:rPr lang="fr-FR" sz="1100" b="1" i="1" dirty="0"/>
              <a:t>versus </a:t>
            </a:r>
            <a:r>
              <a:rPr lang="fr-FR" sz="1100" b="1" i="1" dirty="0" smtClean="0"/>
              <a:t>mars</a:t>
            </a:r>
            <a:r>
              <a:rPr lang="fr-FR" sz="1100" b="1" i="1" dirty="0" smtClean="0"/>
              <a:t>.22</a:t>
            </a:r>
            <a:r>
              <a:rPr lang="fr-FR" sz="1100" b="1" i="1" dirty="0"/>
              <a:t>)</a:t>
            </a:r>
            <a:endParaRPr lang="fr-FR" sz="1100" b="1" i="1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3746094"/>
            <a:ext cx="5443681" cy="28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BA162FD-F50F-40E6-A7AB-41EE50164131}" type="slidenum">
              <a:rPr lang="fr-FR" altLang="fr-FR" sz="12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200" smtClean="0"/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426985CA-2ECC-4706-BA39-018C52F13A49}"/>
              </a:ext>
            </a:extLst>
          </p:cNvPr>
          <p:cNvSpPr txBox="1"/>
          <p:nvPr/>
        </p:nvSpPr>
        <p:spPr>
          <a:xfrm>
            <a:off x="35496" y="1128344"/>
            <a:ext cx="903649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mars 2022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Pôle emploi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Auvergne-Rhône-Alpes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a collecté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56 000 offres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1800" dirty="0"/>
              <a:t>En hausse de + </a:t>
            </a:r>
            <a:r>
              <a:rPr lang="fr-FR" sz="1800" dirty="0" smtClean="0"/>
              <a:t>48</a:t>
            </a:r>
            <a:r>
              <a:rPr lang="fr-FR" sz="1800" dirty="0" smtClean="0"/>
              <a:t>% </a:t>
            </a:r>
            <a:r>
              <a:rPr lang="fr-FR" sz="1800" dirty="0"/>
              <a:t>par rapport à </a:t>
            </a:r>
            <a:r>
              <a:rPr lang="fr-FR" sz="1800" dirty="0" smtClean="0"/>
              <a:t>mars 2021</a:t>
            </a:r>
            <a:endParaRPr lang="fr-FR" sz="1800" i="1" dirty="0"/>
          </a:p>
          <a:p>
            <a:pPr marL="285750" indent="-285750">
              <a:buFontTx/>
              <a:buChar char="-"/>
            </a:pPr>
            <a:r>
              <a:rPr lang="fr-FR" sz="1800" b="1" dirty="0"/>
              <a:t>En hausse de + </a:t>
            </a:r>
            <a:r>
              <a:rPr lang="fr-FR" sz="1800" b="1" dirty="0" smtClean="0"/>
              <a:t>30</a:t>
            </a:r>
            <a:r>
              <a:rPr lang="fr-FR" sz="1800" b="1" dirty="0" smtClean="0"/>
              <a:t>% </a:t>
            </a:r>
            <a:r>
              <a:rPr lang="fr-FR" sz="1800" b="1" dirty="0"/>
              <a:t>par rapport à </a:t>
            </a:r>
            <a:r>
              <a:rPr lang="fr-FR" sz="1800" b="1" dirty="0" smtClean="0"/>
              <a:t>mars 2019 </a:t>
            </a:r>
            <a:r>
              <a:rPr lang="fr-FR" sz="1800" i="1" dirty="0"/>
              <a:t>(mois similaire, avant-crise)</a:t>
            </a: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827584" y="260648"/>
            <a:ext cx="7741573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7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offres collectées par Pôle emploi en </a:t>
            </a:r>
            <a:r>
              <a:rPr lang="fr-FR" sz="17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 2022</a:t>
            </a:r>
            <a:endParaRPr lang="fr-FR" sz="1700" b="1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496" y="6536436"/>
            <a:ext cx="8794141" cy="2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1" tIns="45691" rIns="91381" bIns="456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i="1" dirty="0" smtClean="0">
                <a:ea typeface="ヒラギノ角ゴ Pro W3" charset="-128"/>
              </a:rPr>
              <a:t>Offres d’emploi enregistrées par Pôle emploi en </a:t>
            </a:r>
            <a:r>
              <a:rPr lang="fr-FR" altLang="fr-FR" sz="1000" i="1" dirty="0" err="1" smtClean="0">
                <a:ea typeface="ヒラギノ角ゴ Pro W3" charset="-128"/>
              </a:rPr>
              <a:t>Auvergne-Rhône-Alpes</a:t>
            </a:r>
            <a:r>
              <a:rPr lang="fr-FR" altLang="fr-FR" sz="1000" i="1" dirty="0" smtClean="0">
                <a:ea typeface="ヒラギノ角ゴ Pro W3" charset="-128"/>
              </a:rPr>
              <a:t> (hors offres partenaires)</a:t>
            </a:r>
            <a:endParaRPr lang="en-US" altLang="fr-FR" sz="1000" i="1" dirty="0">
              <a:ea typeface="ヒラギノ角ゴ Pro W3" charset="-128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63376"/>
            <a:ext cx="6421321" cy="38562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887784" y="188640"/>
            <a:ext cx="742863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7999" tIns="0" rIns="17999" bIns="0"/>
          <a:lstStyle>
            <a:lvl1pPr eaLnBrk="0" hangingPunct="0">
              <a:spcBef>
                <a:spcPct val="50000"/>
              </a:spcBef>
              <a:buClr>
                <a:srgbClr val="93C260"/>
              </a:buClr>
              <a:buSzPct val="140000"/>
              <a:buFont typeface="Arial" pitchFamily="34" charset="0"/>
              <a:buChar char="•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344488" indent="-165100" eaLnBrk="0" hangingPunct="0">
              <a:spcBef>
                <a:spcPct val="50000"/>
              </a:spcBef>
              <a:buClr>
                <a:srgbClr val="469F2B"/>
              </a:buClr>
              <a:buFont typeface="Wingdings" pitchFamily="2" charset="2"/>
              <a:buChar char="§"/>
              <a:defRPr b="1">
                <a:solidFill>
                  <a:srgbClr val="469F2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574675" indent="-144463" eaLnBrk="0" hangingPunct="0">
              <a:spcBef>
                <a:spcPct val="20000"/>
              </a:spcBef>
              <a:buClr>
                <a:srgbClr val="93C260"/>
              </a:buClr>
              <a:buChar char="•"/>
              <a:defRPr sz="1600">
                <a:solidFill>
                  <a:srgbClr val="1A171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749300" indent="-12065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40665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8638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33210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7782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42354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0" dirty="0">
                <a:solidFill>
                  <a:srgbClr val="EA4C37"/>
                </a:solidFill>
              </a:rPr>
              <a:t>Les créations </a:t>
            </a:r>
            <a:r>
              <a:rPr lang="fr-FR" altLang="fr-FR" b="0" dirty="0" smtClean="0">
                <a:solidFill>
                  <a:srgbClr val="EA4C37"/>
                </a:solidFill>
              </a:rPr>
              <a:t>d’entreprises</a:t>
            </a:r>
            <a:r>
              <a:rPr lang="fr-FR" altLang="fr-FR" b="0" dirty="0">
                <a:solidFill>
                  <a:srgbClr val="EA4C37"/>
                </a:solidFill>
              </a:rPr>
              <a:t/>
            </a:r>
            <a:br>
              <a:rPr lang="fr-FR" altLang="fr-FR" b="0" dirty="0">
                <a:solidFill>
                  <a:srgbClr val="EA4C37"/>
                </a:solidFill>
              </a:rPr>
            </a:br>
            <a:r>
              <a:rPr lang="fr-FR" altLang="fr-FR" sz="1400" b="0" dirty="0">
                <a:solidFill>
                  <a:srgbClr val="EA4C37"/>
                </a:solidFill>
              </a:rPr>
              <a:t/>
            </a:r>
            <a:br>
              <a:rPr lang="fr-FR" altLang="fr-FR" sz="1400" b="0" dirty="0">
                <a:solidFill>
                  <a:srgbClr val="EA4C37"/>
                </a:solidFill>
              </a:rPr>
            </a:br>
            <a:endParaRPr lang="fr-FR" altLang="fr-FR" sz="1400" b="0" dirty="0">
              <a:solidFill>
                <a:srgbClr val="EA4C37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76470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En </a:t>
            </a:r>
            <a:r>
              <a:rPr lang="fr-FR" sz="1500" dirty="0" err="1" smtClean="0"/>
              <a:t>Auvergne-Rhône-Alpes</a:t>
            </a:r>
            <a:r>
              <a:rPr lang="fr-FR" sz="1500" dirty="0" smtClean="0"/>
              <a:t>, en </a:t>
            </a:r>
            <a:r>
              <a:rPr lang="fr-FR" sz="1500" dirty="0"/>
              <a:t>données brutes, le nombre total d’entreprises créées </a:t>
            </a:r>
            <a:r>
              <a:rPr lang="fr-FR" sz="1500" dirty="0" smtClean="0"/>
              <a:t>au </a:t>
            </a:r>
            <a:r>
              <a:rPr lang="fr-FR" sz="1500" dirty="0" smtClean="0"/>
              <a:t>4</a:t>
            </a:r>
            <a:r>
              <a:rPr lang="fr-FR" sz="1500" baseline="30000" dirty="0" smtClean="0"/>
              <a:t>ème</a:t>
            </a:r>
            <a:r>
              <a:rPr lang="fr-FR" sz="1500" dirty="0" smtClean="0"/>
              <a:t> </a:t>
            </a:r>
            <a:r>
              <a:rPr lang="fr-FR" sz="1500" dirty="0" smtClean="0"/>
              <a:t>trimestre 2021 est </a:t>
            </a:r>
            <a:r>
              <a:rPr lang="fr-FR" sz="1500" dirty="0"/>
              <a:t>en </a:t>
            </a:r>
            <a:r>
              <a:rPr lang="fr-FR" sz="1500" dirty="0" smtClean="0"/>
              <a:t>léger recul par </a:t>
            </a:r>
            <a:r>
              <a:rPr lang="fr-FR" sz="1500" dirty="0"/>
              <a:t>rapport à </a:t>
            </a:r>
            <a:r>
              <a:rPr lang="fr-FR" sz="1500" dirty="0" smtClean="0"/>
              <a:t>2020 </a:t>
            </a:r>
            <a:r>
              <a:rPr lang="fr-FR" sz="1500" dirty="0" smtClean="0"/>
              <a:t>(-1</a:t>
            </a:r>
            <a:r>
              <a:rPr lang="fr-FR" sz="1500" dirty="0"/>
              <a:t> </a:t>
            </a:r>
            <a:r>
              <a:rPr lang="fr-FR" sz="1500" dirty="0" smtClean="0"/>
              <a:t>%). </a:t>
            </a:r>
          </a:p>
          <a:p>
            <a:r>
              <a:rPr lang="fr-FR" sz="1500" dirty="0" smtClean="0"/>
              <a:t>Ce sont notamment les </a:t>
            </a:r>
            <a:r>
              <a:rPr lang="fr-FR" sz="1500" dirty="0" err="1" smtClean="0"/>
              <a:t>micro-entreprises</a:t>
            </a:r>
            <a:r>
              <a:rPr lang="fr-FR" sz="1500" dirty="0" smtClean="0"/>
              <a:t> qui reculent </a:t>
            </a:r>
            <a:r>
              <a:rPr lang="fr-FR" sz="1500" dirty="0" smtClean="0"/>
              <a:t>(-4%), </a:t>
            </a:r>
            <a:r>
              <a:rPr lang="fr-FR" sz="1500" dirty="0" smtClean="0"/>
              <a:t>car les créations hors </a:t>
            </a:r>
            <a:r>
              <a:rPr lang="fr-FR" sz="1500" dirty="0" err="1" smtClean="0"/>
              <a:t>micro-entreprises</a:t>
            </a:r>
            <a:r>
              <a:rPr lang="fr-FR" sz="1500" dirty="0" smtClean="0"/>
              <a:t> sont en hausse </a:t>
            </a:r>
            <a:r>
              <a:rPr lang="fr-FR" sz="1500" dirty="0" smtClean="0"/>
              <a:t>(+7%).</a:t>
            </a:r>
            <a:endParaRPr lang="fr-FR" sz="15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496" y="6536436"/>
            <a:ext cx="8794141" cy="2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1" tIns="45691" rIns="91381" bIns="456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fr-FR" sz="1000" i="1" dirty="0"/>
              <a:t>Créations d’entreprises en </a:t>
            </a:r>
            <a:r>
              <a:rPr lang="fr-FR" sz="1000" i="1" dirty="0" err="1" smtClean="0"/>
              <a:t>Auvergne-Rhône-Alpes</a:t>
            </a:r>
            <a:r>
              <a:rPr lang="fr-FR" sz="1000" i="1" dirty="0"/>
              <a:t> </a:t>
            </a:r>
            <a:r>
              <a:rPr lang="fr-FR" sz="1000" i="1" dirty="0" smtClean="0"/>
              <a:t>(INSEE – données brutes)</a:t>
            </a:r>
            <a:endParaRPr lang="fr-FR" sz="10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279612" y="2531841"/>
            <a:ext cx="5628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/>
              <a:t>Créations d’entreprises en </a:t>
            </a:r>
            <a:r>
              <a:rPr lang="fr-FR" sz="1100" i="1" dirty="0" err="1" smtClean="0"/>
              <a:t>Auvergne-Rhône-Alpes</a:t>
            </a:r>
            <a:r>
              <a:rPr lang="fr-FR" sz="1100" i="1" dirty="0" smtClean="0"/>
              <a:t>, par trimestre</a:t>
            </a:r>
            <a:endParaRPr lang="fr-FR" sz="11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818677"/>
            <a:ext cx="7272808" cy="35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67A2-EB7C-4FAC-BCF9-6631DA80CD58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89000" y="189801"/>
            <a:ext cx="742741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200" b="1" dirty="0" smtClean="0">
                <a:solidFill>
                  <a:srgbClr val="EA4C37"/>
                </a:solidFill>
              </a:rPr>
              <a:t>Les </a:t>
            </a:r>
            <a:r>
              <a:rPr lang="fr-FR" altLang="fr-FR" sz="2200" b="1" dirty="0">
                <a:solidFill>
                  <a:srgbClr val="EA4C37"/>
                </a:solidFill>
              </a:rPr>
              <a:t>C</a:t>
            </a:r>
            <a:r>
              <a:rPr lang="fr-FR" altLang="fr-FR" sz="2200" b="1" dirty="0" smtClean="0">
                <a:solidFill>
                  <a:srgbClr val="EA4C37"/>
                </a:solidFill>
              </a:rPr>
              <a:t>hiffres Clés en </a:t>
            </a:r>
            <a:r>
              <a:rPr lang="fr-FR" altLang="fr-FR" sz="2200" b="1" dirty="0" err="1" smtClean="0">
                <a:solidFill>
                  <a:srgbClr val="EA4C37"/>
                </a:solidFill>
              </a:rPr>
              <a:t>Auvergne-Rhône-Alpes</a:t>
            </a:r>
            <a:endParaRPr lang="fr-FR" altLang="fr-FR" sz="2200" b="1" dirty="0">
              <a:solidFill>
                <a:srgbClr val="EA4C37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496" y="692696"/>
            <a:ext cx="9001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100" b="1" dirty="0" smtClean="0">
                <a:latin typeface="+mj-lt"/>
              </a:rPr>
              <a:t>L’emploi </a:t>
            </a:r>
            <a:r>
              <a:rPr lang="fr-FR" sz="2100" dirty="0" smtClean="0">
                <a:latin typeface="+mj-lt"/>
              </a:rPr>
              <a:t>reste en hausse au 4</a:t>
            </a:r>
            <a:r>
              <a:rPr lang="fr-FR" sz="2100" baseline="30000" dirty="0" smtClean="0">
                <a:latin typeface="+mj-lt"/>
              </a:rPr>
              <a:t>ème</a:t>
            </a:r>
            <a:r>
              <a:rPr lang="fr-FR" sz="2100" dirty="0" smtClean="0">
                <a:latin typeface="+mj-lt"/>
              </a:rPr>
              <a:t> trimestre 2021 (+0,3 %), soit largement au-dessus </a:t>
            </a:r>
            <a:r>
              <a:rPr lang="fr-FR" sz="2100" dirty="0">
                <a:latin typeface="+mj-lt"/>
              </a:rPr>
              <a:t>de son niveau </a:t>
            </a:r>
            <a:r>
              <a:rPr lang="fr-FR" sz="2100" dirty="0" smtClean="0">
                <a:latin typeface="+mj-lt"/>
              </a:rPr>
              <a:t>d’avant-crise</a:t>
            </a:r>
            <a:endParaRPr lang="fr-FR" sz="14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100" b="1" dirty="0">
                <a:latin typeface="+mj-lt"/>
              </a:rPr>
              <a:t>Le taux de chômage </a:t>
            </a:r>
            <a:r>
              <a:rPr lang="fr-FR" sz="2100" dirty="0" smtClean="0">
                <a:latin typeface="+mj-lt"/>
              </a:rPr>
              <a:t>recule fortement </a:t>
            </a:r>
            <a:r>
              <a:rPr lang="fr-FR" sz="2100" dirty="0"/>
              <a:t>au 4</a:t>
            </a:r>
            <a:r>
              <a:rPr lang="fr-FR" sz="2100" baseline="30000" dirty="0"/>
              <a:t>ème</a:t>
            </a:r>
            <a:r>
              <a:rPr lang="fr-FR" sz="2100" dirty="0"/>
              <a:t> trimestre 2021 </a:t>
            </a:r>
            <a:r>
              <a:rPr lang="fr-FR" sz="2100" dirty="0" smtClean="0">
                <a:latin typeface="+mj-lt"/>
              </a:rPr>
              <a:t>(- 0,6 point, comme en France) et s’établit à 6,4 %</a:t>
            </a:r>
            <a:endParaRPr lang="fr-FR" sz="21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4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100" dirty="0" smtClean="0">
                <a:latin typeface="+mj-lt"/>
              </a:rPr>
              <a:t>513 400 </a:t>
            </a:r>
            <a:r>
              <a:rPr lang="fr-FR" sz="2100" b="1" dirty="0" smtClean="0">
                <a:latin typeface="+mj-lt"/>
              </a:rPr>
              <a:t>embauches</a:t>
            </a:r>
            <a:r>
              <a:rPr lang="fr-FR" sz="2100" dirty="0" smtClean="0">
                <a:latin typeface="+mj-lt"/>
              </a:rPr>
              <a:t> </a:t>
            </a:r>
            <a:r>
              <a:rPr lang="fr-FR" sz="2100" dirty="0" smtClean="0">
                <a:latin typeface="+mj-lt"/>
              </a:rPr>
              <a:t>en </a:t>
            </a:r>
            <a:r>
              <a:rPr lang="fr-FR" sz="2100" dirty="0" smtClean="0">
                <a:latin typeface="+mj-lt"/>
              </a:rPr>
              <a:t>mars 2022</a:t>
            </a:r>
            <a:r>
              <a:rPr lang="fr-FR" sz="2100" dirty="0" smtClean="0">
                <a:latin typeface="+mj-lt"/>
              </a:rPr>
              <a:t>, en hausse de </a:t>
            </a:r>
            <a:r>
              <a:rPr lang="fr-FR" sz="2100" dirty="0" smtClean="0">
                <a:latin typeface="+mj-lt"/>
              </a:rPr>
              <a:t>+</a:t>
            </a:r>
            <a:r>
              <a:rPr lang="fr-FR" sz="2100" dirty="0" smtClean="0">
                <a:latin typeface="+mj-lt"/>
              </a:rPr>
              <a:t>15</a:t>
            </a:r>
            <a:r>
              <a:rPr lang="fr-FR" sz="2100" dirty="0" smtClean="0">
                <a:latin typeface="+mj-lt"/>
              </a:rPr>
              <a:t>% </a:t>
            </a:r>
            <a:r>
              <a:rPr lang="fr-FR" sz="2100" dirty="0" smtClean="0">
                <a:latin typeface="+mj-lt"/>
              </a:rPr>
              <a:t>par rapport à </a:t>
            </a:r>
            <a:r>
              <a:rPr lang="fr-FR" sz="2100" dirty="0" smtClean="0">
                <a:latin typeface="+mj-lt"/>
              </a:rPr>
              <a:t>mars 2021</a:t>
            </a:r>
            <a:r>
              <a:rPr lang="fr-FR" sz="2100" dirty="0" smtClean="0">
                <a:latin typeface="+mj-lt"/>
              </a:rPr>
              <a:t>, et de </a:t>
            </a:r>
            <a:r>
              <a:rPr lang="fr-FR" sz="2100" dirty="0" smtClean="0">
                <a:latin typeface="+mj-lt"/>
              </a:rPr>
              <a:t>+</a:t>
            </a:r>
            <a:r>
              <a:rPr lang="fr-FR" sz="2100" dirty="0" smtClean="0">
                <a:latin typeface="+mj-lt"/>
              </a:rPr>
              <a:t>10</a:t>
            </a:r>
            <a:r>
              <a:rPr lang="fr-FR" sz="2100" dirty="0" smtClean="0">
                <a:latin typeface="+mj-lt"/>
              </a:rPr>
              <a:t>% </a:t>
            </a:r>
            <a:r>
              <a:rPr lang="fr-FR" sz="2100" dirty="0" smtClean="0">
                <a:latin typeface="+mj-lt"/>
              </a:rPr>
              <a:t>par rapport à </a:t>
            </a:r>
            <a:r>
              <a:rPr lang="fr-FR" sz="2100" dirty="0" smtClean="0">
                <a:latin typeface="+mj-lt"/>
              </a:rPr>
              <a:t>mars 2019</a:t>
            </a:r>
            <a:endParaRPr lang="fr-FR" sz="21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100" dirty="0" smtClean="0">
                <a:latin typeface="+mj-lt"/>
              </a:rPr>
              <a:t>92</a:t>
            </a:r>
            <a:r>
              <a:rPr lang="fr-FR" sz="2100" dirty="0" smtClean="0">
                <a:latin typeface="+mj-lt"/>
              </a:rPr>
              <a:t> 400 </a:t>
            </a:r>
            <a:r>
              <a:rPr lang="fr-FR" sz="2100" b="1" dirty="0" smtClean="0">
                <a:latin typeface="+mj-lt"/>
              </a:rPr>
              <a:t>embauches hors intérim et hors CDD de moins d’un mois</a:t>
            </a:r>
            <a:endParaRPr lang="fr-FR" sz="2100" b="1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400" b="1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100" dirty="0" smtClean="0">
                <a:latin typeface="+mj-lt"/>
              </a:rPr>
              <a:t>56 000 </a:t>
            </a:r>
            <a:r>
              <a:rPr lang="fr-FR" sz="2100" b="1" dirty="0" smtClean="0">
                <a:latin typeface="+mj-lt"/>
              </a:rPr>
              <a:t>offres </a:t>
            </a:r>
            <a:r>
              <a:rPr lang="fr-FR" sz="2100" b="1" dirty="0" smtClean="0">
                <a:latin typeface="+mj-lt"/>
              </a:rPr>
              <a:t>collectées </a:t>
            </a:r>
            <a:r>
              <a:rPr lang="fr-FR" sz="2100" dirty="0" smtClean="0">
                <a:latin typeface="+mj-lt"/>
              </a:rPr>
              <a:t>en </a:t>
            </a:r>
            <a:r>
              <a:rPr lang="fr-FR" sz="2100" dirty="0" smtClean="0">
                <a:latin typeface="+mj-lt"/>
              </a:rPr>
              <a:t>mars 2022</a:t>
            </a:r>
            <a:r>
              <a:rPr lang="fr-FR" sz="2100" dirty="0" smtClean="0">
                <a:latin typeface="+mj-lt"/>
              </a:rPr>
              <a:t>, en hausse de </a:t>
            </a:r>
            <a:r>
              <a:rPr lang="fr-FR" sz="2100" dirty="0">
                <a:latin typeface="+mj-lt"/>
              </a:rPr>
              <a:t>+</a:t>
            </a:r>
            <a:r>
              <a:rPr lang="fr-FR" sz="2100" dirty="0" smtClean="0">
                <a:latin typeface="+mj-lt"/>
              </a:rPr>
              <a:t> </a:t>
            </a:r>
            <a:r>
              <a:rPr lang="fr-FR" sz="2100" dirty="0" smtClean="0">
                <a:latin typeface="+mj-lt"/>
              </a:rPr>
              <a:t>48</a:t>
            </a:r>
            <a:r>
              <a:rPr lang="fr-FR" sz="2100" dirty="0" smtClean="0">
                <a:latin typeface="+mj-lt"/>
              </a:rPr>
              <a:t>% </a:t>
            </a:r>
            <a:r>
              <a:rPr lang="fr-FR" sz="2100" dirty="0" smtClean="0">
                <a:latin typeface="+mj-lt"/>
              </a:rPr>
              <a:t>par rapport à </a:t>
            </a:r>
            <a:r>
              <a:rPr lang="fr-FR" sz="2100" dirty="0" smtClean="0">
                <a:latin typeface="+mj-lt"/>
              </a:rPr>
              <a:t>mars 2021</a:t>
            </a:r>
            <a:r>
              <a:rPr lang="fr-FR" sz="2100" dirty="0" smtClean="0">
                <a:latin typeface="+mj-lt"/>
              </a:rPr>
              <a:t>, et de + </a:t>
            </a:r>
            <a:r>
              <a:rPr lang="fr-FR" sz="2100" dirty="0" smtClean="0">
                <a:latin typeface="+mj-lt"/>
              </a:rPr>
              <a:t>30 </a:t>
            </a:r>
            <a:r>
              <a:rPr lang="fr-FR" sz="2100" dirty="0" smtClean="0">
                <a:latin typeface="+mj-lt"/>
              </a:rPr>
              <a:t>% </a:t>
            </a:r>
            <a:r>
              <a:rPr lang="fr-FR" sz="2100" dirty="0" smtClean="0">
                <a:latin typeface="+mj-lt"/>
              </a:rPr>
              <a:t>par rapport à </a:t>
            </a:r>
            <a:r>
              <a:rPr lang="fr-FR" sz="2100" dirty="0" smtClean="0">
                <a:latin typeface="+mj-lt"/>
              </a:rPr>
              <a:t>mars 2019</a:t>
            </a:r>
            <a:endParaRPr lang="fr-FR" sz="21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FF000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100" dirty="0" smtClean="0">
                <a:latin typeface="+mj-lt"/>
              </a:rPr>
              <a:t>608 230 </a:t>
            </a:r>
            <a:r>
              <a:rPr lang="fr-FR" sz="2100" b="1" dirty="0" smtClean="0">
                <a:latin typeface="+mj-lt"/>
              </a:rPr>
              <a:t>demandeurs </a:t>
            </a:r>
            <a:r>
              <a:rPr lang="fr-FR" sz="2100" b="1" dirty="0" smtClean="0">
                <a:latin typeface="+mj-lt"/>
              </a:rPr>
              <a:t>d’emploi en catégories A, B ou C </a:t>
            </a:r>
            <a:r>
              <a:rPr lang="fr-FR" sz="2100" dirty="0" smtClean="0">
                <a:latin typeface="+mj-lt"/>
              </a:rPr>
              <a:t>au 1</a:t>
            </a:r>
            <a:r>
              <a:rPr lang="fr-FR" sz="2100" baseline="30000" dirty="0" smtClean="0">
                <a:latin typeface="+mj-lt"/>
              </a:rPr>
              <a:t>er</a:t>
            </a:r>
            <a:r>
              <a:rPr lang="fr-FR" sz="2100" dirty="0" smtClean="0">
                <a:latin typeface="+mj-lt"/>
              </a:rPr>
              <a:t> trimestre 2022</a:t>
            </a:r>
            <a:r>
              <a:rPr lang="fr-FR" sz="2100" dirty="0" smtClean="0">
                <a:latin typeface="+mj-lt"/>
              </a:rPr>
              <a:t>, en baisse de – </a:t>
            </a:r>
            <a:r>
              <a:rPr lang="fr-FR" sz="2100" dirty="0" smtClean="0">
                <a:latin typeface="+mj-lt"/>
              </a:rPr>
              <a:t>10,0 </a:t>
            </a:r>
            <a:r>
              <a:rPr lang="fr-FR" sz="2100" dirty="0" smtClean="0">
                <a:latin typeface="+mj-lt"/>
              </a:rPr>
              <a:t>% sur un an, soit – </a:t>
            </a:r>
            <a:r>
              <a:rPr lang="fr-FR" sz="2100" dirty="0" smtClean="0">
                <a:latin typeface="+mj-lt"/>
              </a:rPr>
              <a:t>67 730</a:t>
            </a:r>
            <a:endParaRPr lang="fr-FR" sz="2100" dirty="0" smtClean="0">
              <a:latin typeface="+mj-lt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sz="2100" dirty="0" smtClean="0">
                <a:latin typeface="+mj-lt"/>
              </a:rPr>
              <a:t>-</a:t>
            </a:r>
            <a:r>
              <a:rPr lang="fr-FR" sz="2100" dirty="0" smtClean="0">
                <a:latin typeface="+mj-lt"/>
              </a:rPr>
              <a:t>19,0 </a:t>
            </a:r>
            <a:r>
              <a:rPr lang="fr-FR" sz="2100" dirty="0" smtClean="0">
                <a:latin typeface="+mj-lt"/>
              </a:rPr>
              <a:t>% en catégorie A (soit – </a:t>
            </a:r>
            <a:r>
              <a:rPr lang="fr-FR" sz="2100" dirty="0" smtClean="0">
                <a:latin typeface="+mj-lt"/>
              </a:rPr>
              <a:t>77 570)</a:t>
            </a:r>
            <a:endParaRPr lang="fr-FR" sz="2100" dirty="0" smtClean="0">
              <a:latin typeface="+mj-lt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sz="2100" dirty="0">
                <a:latin typeface="+mj-lt"/>
              </a:rPr>
              <a:t>+</a:t>
            </a:r>
            <a:r>
              <a:rPr lang="fr-FR" sz="2100" dirty="0" smtClean="0">
                <a:latin typeface="+mj-lt"/>
              </a:rPr>
              <a:t> </a:t>
            </a:r>
            <a:r>
              <a:rPr lang="fr-FR" sz="2100" dirty="0" smtClean="0">
                <a:latin typeface="+mj-lt"/>
              </a:rPr>
              <a:t>3,7</a:t>
            </a:r>
            <a:r>
              <a:rPr lang="fr-FR" sz="2100" dirty="0" smtClean="0">
                <a:latin typeface="+mj-lt"/>
              </a:rPr>
              <a:t> </a:t>
            </a:r>
            <a:r>
              <a:rPr lang="fr-FR" sz="2100" dirty="0">
                <a:latin typeface="+mj-lt"/>
              </a:rPr>
              <a:t>% en </a:t>
            </a:r>
            <a:r>
              <a:rPr lang="fr-FR" sz="2100" dirty="0" smtClean="0">
                <a:latin typeface="+mj-lt"/>
              </a:rPr>
              <a:t>catégories B et C </a:t>
            </a:r>
            <a:r>
              <a:rPr lang="fr-FR" sz="2100" dirty="0">
                <a:latin typeface="+mj-lt"/>
              </a:rPr>
              <a:t>(soit </a:t>
            </a:r>
            <a:r>
              <a:rPr lang="fr-FR" sz="2100" dirty="0" smtClean="0">
                <a:latin typeface="+mj-lt"/>
              </a:rPr>
              <a:t>+ </a:t>
            </a:r>
            <a:r>
              <a:rPr lang="fr-FR" sz="2100" dirty="0" smtClean="0">
                <a:latin typeface="+mj-lt"/>
              </a:rPr>
              <a:t>9 840)</a:t>
            </a:r>
            <a:endParaRPr lang="fr-FR" sz="2100" dirty="0" smtClean="0">
              <a:latin typeface="+mj-lt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FF000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100" dirty="0" smtClean="0">
                <a:latin typeface="+mj-lt"/>
              </a:rPr>
              <a:t>45 </a:t>
            </a:r>
            <a:r>
              <a:rPr lang="fr-FR" sz="2100" dirty="0" smtClean="0">
                <a:latin typeface="+mj-lt"/>
              </a:rPr>
              <a:t>400 </a:t>
            </a:r>
            <a:r>
              <a:rPr lang="fr-FR" sz="2100" b="1" dirty="0" smtClean="0">
                <a:latin typeface="+mj-lt"/>
              </a:rPr>
              <a:t>reprises d’emploi </a:t>
            </a:r>
            <a:r>
              <a:rPr lang="fr-FR" sz="2100" dirty="0" smtClean="0">
                <a:latin typeface="+mj-lt"/>
              </a:rPr>
              <a:t>en </a:t>
            </a:r>
            <a:r>
              <a:rPr lang="fr-FR" sz="2100" dirty="0" smtClean="0">
                <a:latin typeface="+mj-lt"/>
              </a:rPr>
              <a:t>déc</a:t>
            </a:r>
            <a:r>
              <a:rPr lang="fr-FR" sz="2100" dirty="0" smtClean="0">
                <a:latin typeface="+mj-lt"/>
              </a:rPr>
              <a:t>.21 </a:t>
            </a:r>
            <a:r>
              <a:rPr lang="fr-FR" sz="1700" i="1" dirty="0" smtClean="0">
                <a:latin typeface="+mj-lt"/>
              </a:rPr>
              <a:t>(ACO1)</a:t>
            </a:r>
            <a:r>
              <a:rPr lang="fr-FR" sz="2100" dirty="0" smtClean="0">
                <a:latin typeface="+mj-lt"/>
              </a:rPr>
              <a:t>, </a:t>
            </a:r>
            <a:r>
              <a:rPr lang="fr-FR" sz="2000" dirty="0">
                <a:latin typeface="+mj-lt"/>
              </a:rPr>
              <a:t>en </a:t>
            </a:r>
            <a:r>
              <a:rPr lang="fr-FR" sz="2000" dirty="0" smtClean="0">
                <a:latin typeface="+mj-lt"/>
              </a:rPr>
              <a:t>hausse de </a:t>
            </a:r>
            <a:r>
              <a:rPr lang="fr-FR" sz="2000" dirty="0">
                <a:latin typeface="+mj-lt"/>
              </a:rPr>
              <a:t>+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10</a:t>
            </a:r>
            <a:r>
              <a:rPr lang="fr-FR" sz="2000" dirty="0" smtClean="0">
                <a:latin typeface="+mj-lt"/>
              </a:rPr>
              <a:t>% </a:t>
            </a:r>
            <a:r>
              <a:rPr lang="fr-FR" sz="2000" dirty="0">
                <a:latin typeface="+mj-lt"/>
              </a:rPr>
              <a:t>par rapport à </a:t>
            </a:r>
            <a:r>
              <a:rPr lang="fr-FR" sz="2000" dirty="0" smtClean="0">
                <a:latin typeface="+mj-lt"/>
              </a:rPr>
              <a:t>déc</a:t>
            </a:r>
            <a:r>
              <a:rPr lang="fr-FR" sz="2000" dirty="0" smtClean="0">
                <a:latin typeface="+mj-lt"/>
              </a:rPr>
              <a:t>.20</a:t>
            </a:r>
            <a:r>
              <a:rPr lang="fr-FR" sz="2000" dirty="0" smtClean="0">
                <a:latin typeface="+mj-lt"/>
              </a:rPr>
              <a:t>, et en </a:t>
            </a:r>
            <a:r>
              <a:rPr lang="fr-FR" sz="2000" dirty="0" smtClean="0">
                <a:latin typeface="+mj-lt"/>
              </a:rPr>
              <a:t>baisse de </a:t>
            </a:r>
            <a:r>
              <a:rPr lang="fr-FR" sz="2000" dirty="0">
                <a:latin typeface="+mj-lt"/>
              </a:rPr>
              <a:t>-</a:t>
            </a:r>
            <a:r>
              <a:rPr lang="fr-FR" sz="2000" dirty="0" smtClean="0">
                <a:latin typeface="+mj-lt"/>
              </a:rPr>
              <a:t> 1% </a:t>
            </a:r>
            <a:r>
              <a:rPr lang="fr-FR" sz="2000" dirty="0">
                <a:latin typeface="+mj-lt"/>
              </a:rPr>
              <a:t>par rapport à </a:t>
            </a:r>
            <a:r>
              <a:rPr lang="fr-FR" sz="2000" dirty="0" smtClean="0">
                <a:latin typeface="+mj-lt"/>
              </a:rPr>
              <a:t>déc</a:t>
            </a:r>
            <a:r>
              <a:rPr lang="fr-FR" sz="2000" dirty="0" smtClean="0">
                <a:latin typeface="+mj-lt"/>
              </a:rPr>
              <a:t>.19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673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87784" y="188640"/>
            <a:ext cx="742863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7999" tIns="0" rIns="17999" bIns="0"/>
          <a:lstStyle>
            <a:lvl1pPr eaLnBrk="0" hangingPunct="0">
              <a:spcBef>
                <a:spcPct val="50000"/>
              </a:spcBef>
              <a:buClr>
                <a:srgbClr val="93C260"/>
              </a:buClr>
              <a:buSzPct val="140000"/>
              <a:buFont typeface="Arial" pitchFamily="34" charset="0"/>
              <a:buChar char="•"/>
              <a:defRPr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344488" indent="-165100" eaLnBrk="0" hangingPunct="0">
              <a:spcBef>
                <a:spcPct val="50000"/>
              </a:spcBef>
              <a:buClr>
                <a:srgbClr val="469F2B"/>
              </a:buClr>
              <a:buFont typeface="Wingdings" pitchFamily="2" charset="2"/>
              <a:buChar char="§"/>
              <a:defRPr b="1">
                <a:solidFill>
                  <a:srgbClr val="469F2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574675" indent="-144463" eaLnBrk="0" hangingPunct="0">
              <a:spcBef>
                <a:spcPct val="20000"/>
              </a:spcBef>
              <a:buClr>
                <a:srgbClr val="93C260"/>
              </a:buClr>
              <a:buChar char="•"/>
              <a:defRPr sz="1600">
                <a:solidFill>
                  <a:srgbClr val="1A171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749300" indent="-12065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40665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8638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33210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7782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42354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0" dirty="0">
                <a:solidFill>
                  <a:srgbClr val="EA4C37"/>
                </a:solidFill>
              </a:rPr>
              <a:t>Les </a:t>
            </a:r>
            <a:r>
              <a:rPr lang="fr-FR" altLang="fr-FR" b="0" dirty="0" smtClean="0">
                <a:solidFill>
                  <a:srgbClr val="EA4C37"/>
                </a:solidFill>
              </a:rPr>
              <a:t>défaillances d’entreprises</a:t>
            </a:r>
            <a:r>
              <a:rPr lang="fr-FR" altLang="fr-FR" b="0" dirty="0">
                <a:solidFill>
                  <a:srgbClr val="EA4C37"/>
                </a:solidFill>
              </a:rPr>
              <a:t/>
            </a:r>
            <a:br>
              <a:rPr lang="fr-FR" altLang="fr-FR" b="0" dirty="0">
                <a:solidFill>
                  <a:srgbClr val="EA4C37"/>
                </a:solidFill>
              </a:rPr>
            </a:br>
            <a:r>
              <a:rPr lang="fr-FR" altLang="fr-FR" sz="1400" b="0" dirty="0">
                <a:solidFill>
                  <a:srgbClr val="EA4C37"/>
                </a:solidFill>
              </a:rPr>
              <a:t/>
            </a:r>
            <a:br>
              <a:rPr lang="fr-FR" altLang="fr-FR" sz="1400" b="0" dirty="0">
                <a:solidFill>
                  <a:srgbClr val="EA4C37"/>
                </a:solidFill>
              </a:rPr>
            </a:br>
            <a:endParaRPr lang="fr-FR" altLang="fr-FR" sz="1400" b="0" dirty="0">
              <a:solidFill>
                <a:srgbClr val="EA4C37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76470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Les tribunaux de commerce ont enregistré 3 050 </a:t>
            </a:r>
            <a:r>
              <a:rPr lang="fr-FR" sz="1500" dirty="0" smtClean="0"/>
              <a:t>défaillances d’entreprises </a:t>
            </a:r>
            <a:r>
              <a:rPr lang="fr-FR" sz="1500" dirty="0"/>
              <a:t>sur l’ensemble de l’année 2021. Ce niveau, </a:t>
            </a:r>
            <a:r>
              <a:rPr lang="fr-FR" sz="1500" dirty="0" smtClean="0"/>
              <a:t>toujours historiquement </a:t>
            </a:r>
            <a:r>
              <a:rPr lang="fr-FR" sz="1500" dirty="0"/>
              <a:t>bas, s’explique en partie pas les différentes </a:t>
            </a:r>
            <a:r>
              <a:rPr lang="fr-FR" sz="1500" dirty="0" smtClean="0"/>
              <a:t>aides de </a:t>
            </a:r>
            <a:r>
              <a:rPr lang="fr-FR" sz="1500" dirty="0"/>
              <a:t>l’État dont bénéficient les entreprises pour faire face à la </a:t>
            </a:r>
            <a:r>
              <a:rPr lang="fr-FR" sz="1500" dirty="0" smtClean="0"/>
              <a:t>crise sanitaire.</a:t>
            </a:r>
          </a:p>
          <a:p>
            <a:r>
              <a:rPr lang="fr-FR" sz="1500" dirty="0" smtClean="0"/>
              <a:t>Attention : Au </a:t>
            </a:r>
            <a:r>
              <a:rPr lang="fr-FR" sz="1500" dirty="0" smtClean="0"/>
              <a:t>4</a:t>
            </a:r>
            <a:r>
              <a:rPr lang="fr-FR" sz="1500" baseline="30000" dirty="0" smtClean="0"/>
              <a:t>ème</a:t>
            </a:r>
            <a:r>
              <a:rPr lang="fr-FR" sz="1500" dirty="0" smtClean="0"/>
              <a:t> trimestre 2021</a:t>
            </a:r>
            <a:r>
              <a:rPr lang="fr-FR" sz="1500" dirty="0" smtClean="0"/>
              <a:t>, le nombre de défaillances d’entreprises </a:t>
            </a:r>
            <a:r>
              <a:rPr lang="fr-FR" sz="1500" dirty="0" smtClean="0"/>
              <a:t>repart à la hausse.</a:t>
            </a:r>
            <a:endParaRPr lang="fr-FR" sz="15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1046534" y="2444605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/>
              <a:t>Défaillances d’entreprises en </a:t>
            </a:r>
            <a:r>
              <a:rPr lang="fr-FR" sz="1100" i="1" dirty="0" err="1" smtClean="0"/>
              <a:t>Auvergne-Rhône-Alpes</a:t>
            </a:r>
            <a:r>
              <a:rPr lang="fr-FR" sz="1100" i="1" dirty="0" smtClean="0"/>
              <a:t>, par trimestre</a:t>
            </a:r>
            <a:endParaRPr lang="fr-FR" sz="1100" i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496" y="6536436"/>
            <a:ext cx="8794141" cy="2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1" tIns="45691" rIns="91381" bIns="456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fr-FR" sz="1000" i="1" dirty="0" smtClean="0"/>
              <a:t>Défaillances d’entreprises </a:t>
            </a:r>
            <a:r>
              <a:rPr lang="fr-FR" sz="1000" i="1" dirty="0"/>
              <a:t>en </a:t>
            </a:r>
            <a:r>
              <a:rPr lang="fr-FR" sz="1000" i="1" dirty="0" err="1" smtClean="0"/>
              <a:t>Auvergne-Rhône-Alpes</a:t>
            </a:r>
            <a:r>
              <a:rPr lang="fr-FR" sz="1000" i="1" dirty="0"/>
              <a:t> </a:t>
            </a:r>
            <a:r>
              <a:rPr lang="fr-FR" sz="1000" i="1" dirty="0" smtClean="0"/>
              <a:t>(INSEE – données brutes)</a:t>
            </a:r>
            <a:endParaRPr lang="fr-FR" sz="10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06214"/>
            <a:ext cx="7470406" cy="34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67A2-EB7C-4FAC-BCF9-6631DA80CD58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844808" y="216905"/>
            <a:ext cx="777686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intentions d’embauche (« BMO 2022 ») (1/5)</a:t>
            </a:r>
            <a:endParaRPr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>
            <a:grpSpLocks noChangeAspect="1"/>
          </p:cNvGrpSpPr>
          <p:nvPr/>
        </p:nvGrpSpPr>
        <p:grpSpPr>
          <a:xfrm rot="16200000">
            <a:off x="2244462" y="1364053"/>
            <a:ext cx="2336645" cy="2146062"/>
            <a:chOff x="6702925" y="1602035"/>
            <a:chExt cx="2459625" cy="2259013"/>
          </a:xfrm>
        </p:grpSpPr>
        <p:pic>
          <p:nvPicPr>
            <p:cNvPr id="9" name="Picture 5" descr="U:\DR084\SRE\COM\com_institutionnelle\gabarit\stat\0_national\ELEMENTS_GRAPHIQUES\PNG_Eclairage_et_synthese\Encadre_vide_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475" y="1602035"/>
              <a:ext cx="2422525" cy="2259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Espace réservé du pied de page 4"/>
            <p:cNvSpPr txBox="1">
              <a:spLocks/>
            </p:cNvSpPr>
            <p:nvPr/>
          </p:nvSpPr>
          <p:spPr>
            <a:xfrm rot="5400000">
              <a:off x="6465661" y="2086336"/>
              <a:ext cx="1778246" cy="130371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400" b="1" dirty="0" smtClean="0">
                  <a:solidFill>
                    <a:schemeClr val="bg1"/>
                  </a:solidFill>
                </a:rPr>
                <a:t>362 700</a:t>
              </a:r>
            </a:p>
            <a:p>
              <a:r>
                <a:rPr lang="fr-FR" sz="1800" dirty="0" smtClean="0">
                  <a:solidFill>
                    <a:schemeClr val="bg1"/>
                  </a:solidFill>
                </a:rPr>
                <a:t>+12%*</a:t>
              </a:r>
              <a:endParaRPr lang="fr-FR" sz="1800" dirty="0">
                <a:solidFill>
                  <a:schemeClr val="bg1"/>
                </a:solidFill>
              </a:endParaRPr>
            </a:p>
          </p:txBody>
        </p:sp>
        <p:sp>
          <p:nvSpPr>
            <p:cNvPr id="11" name="Espace réservé du pied de page 4"/>
            <p:cNvSpPr txBox="1">
              <a:spLocks/>
            </p:cNvSpPr>
            <p:nvPr/>
          </p:nvSpPr>
          <p:spPr>
            <a:xfrm rot="5400000">
              <a:off x="7343291" y="2041789"/>
              <a:ext cx="2259013" cy="137950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dirty="0" smtClean="0">
                  <a:solidFill>
                    <a:schemeClr val="bg1"/>
                  </a:solidFill>
                </a:rPr>
                <a:t>PROJETS DE RECRUTEMENT</a:t>
              </a:r>
            </a:p>
          </p:txBody>
        </p:sp>
      </p:grpSp>
      <p:grpSp>
        <p:nvGrpSpPr>
          <p:cNvPr id="12" name="Groupe 11"/>
          <p:cNvGrpSpPr>
            <a:grpSpLocks noChangeAspect="1"/>
          </p:cNvGrpSpPr>
          <p:nvPr/>
        </p:nvGrpSpPr>
        <p:grpSpPr>
          <a:xfrm rot="16200000">
            <a:off x="12213" y="1364053"/>
            <a:ext cx="2336645" cy="2146062"/>
            <a:chOff x="6702925" y="1602035"/>
            <a:chExt cx="2459625" cy="2259013"/>
          </a:xfrm>
        </p:grpSpPr>
        <p:pic>
          <p:nvPicPr>
            <p:cNvPr id="13" name="Picture 5" descr="U:\DR084\SRE\COM\com_institutionnelle\gabarit\stat\0_national\ELEMENTS_GRAPHIQUES\PNG_Eclairage_et_synthese\Encadre_vide_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475" y="1602035"/>
              <a:ext cx="2422525" cy="2259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space réservé du pied de page 4"/>
            <p:cNvSpPr txBox="1">
              <a:spLocks/>
            </p:cNvSpPr>
            <p:nvPr/>
          </p:nvSpPr>
          <p:spPr>
            <a:xfrm rot="5400000">
              <a:off x="6496318" y="2123262"/>
              <a:ext cx="1716932" cy="130371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400" b="1" dirty="0" smtClean="0">
                  <a:solidFill>
                    <a:schemeClr val="bg1"/>
                  </a:solidFill>
                </a:rPr>
                <a:t>33%</a:t>
              </a:r>
            </a:p>
            <a:p>
              <a:r>
                <a:rPr lang="fr-FR" sz="1800" dirty="0" smtClean="0">
                  <a:solidFill>
                    <a:schemeClr val="bg1"/>
                  </a:solidFill>
                </a:rPr>
                <a:t>+7 points*</a:t>
              </a:r>
              <a:endParaRPr lang="fr-FR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Espace réservé du pied de page 4"/>
            <p:cNvSpPr txBox="1">
              <a:spLocks/>
            </p:cNvSpPr>
            <p:nvPr/>
          </p:nvSpPr>
          <p:spPr>
            <a:xfrm rot="5400000">
              <a:off x="7343291" y="2041789"/>
              <a:ext cx="2259013" cy="137950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dirty="0" smtClean="0">
                  <a:solidFill>
                    <a:schemeClr val="bg1"/>
                  </a:solidFill>
                </a:rPr>
                <a:t>PART DES ÉTABLISSEMENTS ENVISAGEANT </a:t>
              </a:r>
            </a:p>
            <a:p>
              <a:r>
                <a:rPr lang="pt-BR" sz="1400" dirty="0" smtClean="0">
                  <a:solidFill>
                    <a:schemeClr val="bg1"/>
                  </a:solidFill>
                </a:rPr>
                <a:t>DE RECRUTER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e 15"/>
          <p:cNvGrpSpPr>
            <a:grpSpLocks noChangeAspect="1"/>
          </p:cNvGrpSpPr>
          <p:nvPr/>
        </p:nvGrpSpPr>
        <p:grpSpPr>
          <a:xfrm rot="16200000">
            <a:off x="6702586" y="1363940"/>
            <a:ext cx="2336644" cy="2146062"/>
            <a:chOff x="6702925" y="1602035"/>
            <a:chExt cx="2459624" cy="2259013"/>
          </a:xfrm>
        </p:grpSpPr>
        <p:pic>
          <p:nvPicPr>
            <p:cNvPr id="17" name="Picture 5" descr="U:\DR084\SRE\COM\com_institutionnelle\gabarit\stat\0_national\ELEMENTS_GRAPHIQUES\PNG_Eclairage_et_synthese\Encadre_vide_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475" y="1602035"/>
              <a:ext cx="2422525" cy="2259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Espace réservé du pied de page 4"/>
            <p:cNvSpPr txBox="1">
              <a:spLocks/>
            </p:cNvSpPr>
            <p:nvPr/>
          </p:nvSpPr>
          <p:spPr>
            <a:xfrm rot="5400000">
              <a:off x="6535386" y="2024903"/>
              <a:ext cx="1820239" cy="148516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400" b="1" dirty="0" smtClean="0">
                  <a:solidFill>
                    <a:schemeClr val="bg1"/>
                  </a:solidFill>
                </a:rPr>
                <a:t>63%</a:t>
              </a:r>
            </a:p>
            <a:p>
              <a:r>
                <a:rPr lang="fr-FR" sz="1800" dirty="0" smtClean="0">
                  <a:solidFill>
                    <a:schemeClr val="bg1"/>
                  </a:solidFill>
                </a:rPr>
                <a:t>+16 points*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Espace réservé du pied de page 4"/>
            <p:cNvSpPr txBox="1">
              <a:spLocks/>
            </p:cNvSpPr>
            <p:nvPr/>
          </p:nvSpPr>
          <p:spPr>
            <a:xfrm rot="5400000">
              <a:off x="7343290" y="2041789"/>
              <a:ext cx="2259013" cy="137950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dirty="0" smtClean="0">
                  <a:solidFill>
                    <a:schemeClr val="bg1"/>
                  </a:solidFill>
                </a:rPr>
                <a:t>PART DES PROJETS </a:t>
              </a:r>
            </a:p>
            <a:p>
              <a:r>
                <a:rPr lang="pt-BR" sz="1400" dirty="0" smtClean="0">
                  <a:solidFill>
                    <a:schemeClr val="bg1"/>
                  </a:solidFill>
                </a:rPr>
                <a:t>DE RECRUTEMENT JUGÉS DIFFICILES </a:t>
              </a:r>
            </a:p>
            <a:p>
              <a:r>
                <a:rPr lang="pt-BR" sz="1400" dirty="0" smtClean="0">
                  <a:solidFill>
                    <a:schemeClr val="bg1"/>
                  </a:solidFill>
                </a:rPr>
                <a:t>À </a:t>
              </a:r>
              <a:r>
                <a:rPr lang="pt-BR" sz="1400" dirty="0">
                  <a:solidFill>
                    <a:schemeClr val="bg1"/>
                  </a:solidFill>
                </a:rPr>
                <a:t>RÉALISER</a:t>
              </a:r>
              <a:endParaRPr lang="pt-BR" sz="1400" dirty="0" smtClean="0">
                <a:solidFill>
                  <a:schemeClr val="bg1"/>
                </a:solidFill>
              </a:endParaRPr>
            </a:p>
            <a:p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e 19"/>
          <p:cNvGrpSpPr>
            <a:grpSpLocks noChangeAspect="1"/>
          </p:cNvGrpSpPr>
          <p:nvPr/>
        </p:nvGrpSpPr>
        <p:grpSpPr>
          <a:xfrm rot="16200000">
            <a:off x="4470753" y="1363940"/>
            <a:ext cx="2336645" cy="2146062"/>
            <a:chOff x="6702924" y="1602035"/>
            <a:chExt cx="2459625" cy="2259013"/>
          </a:xfrm>
        </p:grpSpPr>
        <p:pic>
          <p:nvPicPr>
            <p:cNvPr id="21" name="Picture 5" descr="U:\DR084\SRE\COM\com_institutionnelle\gabarit\stat\0_national\ELEMENTS_GRAPHIQUES\PNG_Eclairage_et_synthese\Encadre_vide_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475" y="1602035"/>
              <a:ext cx="2422525" cy="2259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Espace réservé du pied de page 4"/>
            <p:cNvSpPr txBox="1">
              <a:spLocks/>
            </p:cNvSpPr>
            <p:nvPr/>
          </p:nvSpPr>
          <p:spPr>
            <a:xfrm rot="5400000">
              <a:off x="6469747" y="2180826"/>
              <a:ext cx="1769951" cy="130359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fr-FR" sz="2400" b="1" dirty="0" smtClean="0">
                  <a:solidFill>
                    <a:prstClr val="white"/>
                  </a:solidFill>
                </a:rPr>
                <a:t>29%</a:t>
              </a:r>
              <a:endParaRPr lang="fr-FR" sz="1800" dirty="0" smtClean="0">
                <a:solidFill>
                  <a:prstClr val="white"/>
                </a:solidFill>
              </a:endParaRPr>
            </a:p>
            <a:p>
              <a:pPr lvl="0"/>
              <a:r>
                <a:rPr lang="fr-FR" sz="1800" dirty="0" smtClean="0">
                  <a:solidFill>
                    <a:prstClr val="white"/>
                  </a:solidFill>
                </a:rPr>
                <a:t>-6 points*</a:t>
              </a:r>
              <a:endParaRPr lang="fr-FR" sz="2000" dirty="0">
                <a:solidFill>
                  <a:prstClr val="white"/>
                </a:solidFill>
              </a:endParaRPr>
            </a:p>
          </p:txBody>
        </p:sp>
        <p:sp>
          <p:nvSpPr>
            <p:cNvPr id="23" name="Espace réservé du pied de page 4"/>
            <p:cNvSpPr txBox="1">
              <a:spLocks/>
            </p:cNvSpPr>
            <p:nvPr/>
          </p:nvSpPr>
          <p:spPr>
            <a:xfrm rot="5400000">
              <a:off x="7343290" y="2041789"/>
              <a:ext cx="2259013" cy="137950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400" dirty="0" smtClean="0">
                  <a:solidFill>
                    <a:schemeClr val="bg1"/>
                  </a:solidFill>
                </a:rPr>
                <a:t>PART DES PROJETS</a:t>
              </a:r>
            </a:p>
            <a:p>
              <a:r>
                <a:rPr lang="pt-BR" sz="1400" dirty="0">
                  <a:solidFill>
                    <a:schemeClr val="bg1"/>
                  </a:solidFill>
                </a:rPr>
                <a:t>DE RECRUTEMENT </a:t>
              </a:r>
              <a:endParaRPr lang="pt-BR" sz="1400" dirty="0" smtClean="0">
                <a:solidFill>
                  <a:schemeClr val="bg1"/>
                </a:solidFill>
              </a:endParaRPr>
            </a:p>
            <a:p>
              <a:r>
                <a:rPr lang="pt-BR" sz="1400" dirty="0" smtClean="0">
                  <a:solidFill>
                    <a:schemeClr val="bg1"/>
                  </a:solidFill>
                </a:rPr>
                <a:t>À CARACTÈRE SAISONNIER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à coins arrondis 23"/>
          <p:cNvSpPr/>
          <p:nvPr/>
        </p:nvSpPr>
        <p:spPr>
          <a:xfrm>
            <a:off x="2343536" y="4054247"/>
            <a:ext cx="2141143" cy="1318857"/>
          </a:xfrm>
          <a:prstGeom prst="roundRect">
            <a:avLst/>
          </a:prstGeom>
          <a:solidFill>
            <a:srgbClr val="FCD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441051"/>
                </a:solidFill>
              </a:rPr>
              <a:t>+</a:t>
            </a:r>
            <a:r>
              <a:rPr lang="fr-FR" sz="2400" b="1" dirty="0" smtClean="0">
                <a:solidFill>
                  <a:srgbClr val="441051"/>
                </a:solidFill>
              </a:rPr>
              <a:t> 3 046 000</a:t>
            </a:r>
          </a:p>
          <a:p>
            <a:pPr algn="ctr"/>
            <a:r>
              <a:rPr lang="fr-FR" dirty="0" smtClean="0">
                <a:solidFill>
                  <a:srgbClr val="441051"/>
                </a:solidFill>
              </a:rPr>
              <a:t>+12%*</a:t>
            </a:r>
            <a:endParaRPr lang="fr-FR" dirty="0">
              <a:solidFill>
                <a:srgbClr val="44105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07504" y="4053969"/>
            <a:ext cx="2141143" cy="1319135"/>
          </a:xfrm>
          <a:prstGeom prst="roundRect">
            <a:avLst/>
          </a:prstGeom>
          <a:solidFill>
            <a:srgbClr val="FCD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441051"/>
                </a:solidFill>
              </a:rPr>
              <a:t>33%</a:t>
            </a:r>
            <a:endParaRPr lang="fr-FR" b="1" dirty="0">
              <a:solidFill>
                <a:srgbClr val="441051"/>
              </a:solidFill>
            </a:endParaRPr>
          </a:p>
          <a:p>
            <a:pPr algn="ctr"/>
            <a:r>
              <a:rPr lang="fr-FR" dirty="0" smtClean="0">
                <a:solidFill>
                  <a:srgbClr val="441051"/>
                </a:solidFill>
              </a:rPr>
              <a:t>+6 points*</a:t>
            </a:r>
            <a:endParaRPr lang="fr-FR" dirty="0">
              <a:solidFill>
                <a:srgbClr val="44105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802795" y="4053968"/>
            <a:ext cx="2141143" cy="1319023"/>
          </a:xfrm>
          <a:prstGeom prst="roundRect">
            <a:avLst/>
          </a:prstGeom>
          <a:solidFill>
            <a:srgbClr val="FCD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441051"/>
                </a:solidFill>
              </a:rPr>
              <a:t>58%</a:t>
            </a:r>
            <a:endParaRPr lang="fr-FR" b="1" dirty="0">
              <a:solidFill>
                <a:srgbClr val="441051"/>
              </a:solidFill>
            </a:endParaRPr>
          </a:p>
          <a:p>
            <a:pPr algn="ctr"/>
            <a:r>
              <a:rPr lang="fr-FR" dirty="0" smtClean="0">
                <a:solidFill>
                  <a:srgbClr val="441051"/>
                </a:solidFill>
              </a:rPr>
              <a:t>+13 points*</a:t>
            </a:r>
            <a:endParaRPr lang="fr-FR" dirty="0">
              <a:solidFill>
                <a:srgbClr val="44105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4570962" y="4053968"/>
            <a:ext cx="2141143" cy="1319023"/>
          </a:xfrm>
          <a:prstGeom prst="roundRect">
            <a:avLst/>
          </a:prstGeom>
          <a:solidFill>
            <a:srgbClr val="FCD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441051"/>
                </a:solidFill>
              </a:rPr>
              <a:t>30%</a:t>
            </a:r>
            <a:endParaRPr lang="fr-FR" b="1" dirty="0">
              <a:solidFill>
                <a:srgbClr val="441051"/>
              </a:solidFill>
            </a:endParaRPr>
          </a:p>
          <a:p>
            <a:pPr algn="ctr"/>
            <a:r>
              <a:rPr lang="fr-FR" dirty="0" smtClean="0">
                <a:solidFill>
                  <a:srgbClr val="441051"/>
                </a:solidFill>
              </a:rPr>
              <a:t>-3 points*</a:t>
            </a:r>
            <a:endParaRPr lang="fr-FR" dirty="0">
              <a:solidFill>
                <a:srgbClr val="441051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25388"/>
            <a:ext cx="618745" cy="60381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2" y="3725388"/>
            <a:ext cx="618745" cy="60381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94" y="3725388"/>
            <a:ext cx="618745" cy="60381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96" y="3725388"/>
            <a:ext cx="618745" cy="603810"/>
          </a:xfrm>
          <a:prstGeom prst="rect">
            <a:avLst/>
          </a:prstGeom>
        </p:spPr>
      </p:pic>
      <p:sp>
        <p:nvSpPr>
          <p:cNvPr id="32" name="Espace réservé du contenu 28"/>
          <p:cNvSpPr>
            <a:spLocks noGrp="1"/>
          </p:cNvSpPr>
          <p:nvPr>
            <p:ph idx="1"/>
          </p:nvPr>
        </p:nvSpPr>
        <p:spPr>
          <a:xfrm>
            <a:off x="215252" y="5701571"/>
            <a:ext cx="7108518" cy="297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200" i="1" dirty="0" smtClean="0">
                <a:solidFill>
                  <a:schemeClr val="tx1"/>
                </a:solidFill>
              </a:rPr>
              <a:t>*Par rapport à l’enquête 2021</a:t>
            </a:r>
          </a:p>
          <a:p>
            <a:endParaRPr lang="fr-FR" sz="1200" i="1" dirty="0" smtClean="0">
              <a:solidFill>
                <a:schemeClr val="tx1"/>
              </a:solidFill>
            </a:endParaRPr>
          </a:p>
        </p:txBody>
      </p:sp>
      <p:sp>
        <p:nvSpPr>
          <p:cNvPr id="33" name="Espace réservé du contenu 28"/>
          <p:cNvSpPr txBox="1">
            <a:spLocks/>
          </p:cNvSpPr>
          <p:nvPr/>
        </p:nvSpPr>
        <p:spPr>
          <a:xfrm>
            <a:off x="609111" y="3774134"/>
            <a:ext cx="936104" cy="29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E842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8423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8423B"/>
              </a:buClr>
              <a:buFont typeface="Arial" panose="020B0604020202020204" pitchFamily="34" charset="0"/>
              <a:buChar char="‗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i="1" dirty="0" smtClean="0">
                <a:solidFill>
                  <a:srgbClr val="441051"/>
                </a:solidFill>
              </a:rPr>
              <a:t>France</a:t>
            </a:r>
          </a:p>
          <a:p>
            <a:pPr algn="ctr"/>
            <a:endParaRPr lang="fr-FR" sz="1200" i="1" dirty="0" smtClean="0">
              <a:solidFill>
                <a:srgbClr val="441051"/>
              </a:solidFill>
            </a:endParaRPr>
          </a:p>
          <a:p>
            <a:pPr algn="ctr"/>
            <a:endParaRPr lang="fr-FR" sz="1200" i="1" dirty="0" smtClean="0">
              <a:solidFill>
                <a:srgbClr val="441051"/>
              </a:solidFill>
            </a:endParaRPr>
          </a:p>
        </p:txBody>
      </p:sp>
      <p:sp>
        <p:nvSpPr>
          <p:cNvPr id="34" name="Espace réservé du contenu 28"/>
          <p:cNvSpPr txBox="1">
            <a:spLocks/>
          </p:cNvSpPr>
          <p:nvPr/>
        </p:nvSpPr>
        <p:spPr>
          <a:xfrm>
            <a:off x="2833407" y="3773181"/>
            <a:ext cx="936104" cy="29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E842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8423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8423B"/>
              </a:buClr>
              <a:buFont typeface="Arial" panose="020B0604020202020204" pitchFamily="34" charset="0"/>
              <a:buChar char="‗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i="1" dirty="0" smtClean="0">
                <a:solidFill>
                  <a:srgbClr val="441051"/>
                </a:solidFill>
              </a:rPr>
              <a:t>France</a:t>
            </a:r>
          </a:p>
          <a:p>
            <a:pPr algn="ctr"/>
            <a:endParaRPr lang="fr-FR" sz="1200" i="1" dirty="0" smtClean="0">
              <a:solidFill>
                <a:srgbClr val="441051"/>
              </a:solidFill>
            </a:endParaRPr>
          </a:p>
          <a:p>
            <a:pPr algn="ctr"/>
            <a:endParaRPr lang="fr-FR" sz="1200" i="1" dirty="0" smtClean="0">
              <a:solidFill>
                <a:srgbClr val="441051"/>
              </a:solidFill>
            </a:endParaRPr>
          </a:p>
        </p:txBody>
      </p:sp>
      <p:sp>
        <p:nvSpPr>
          <p:cNvPr id="35" name="Espace réservé du contenu 28"/>
          <p:cNvSpPr txBox="1">
            <a:spLocks/>
          </p:cNvSpPr>
          <p:nvPr/>
        </p:nvSpPr>
        <p:spPr>
          <a:xfrm>
            <a:off x="5017263" y="3755557"/>
            <a:ext cx="936104" cy="29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E842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8423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8423B"/>
              </a:buClr>
              <a:buFont typeface="Arial" panose="020B0604020202020204" pitchFamily="34" charset="0"/>
              <a:buChar char="‗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i="1" dirty="0" smtClean="0">
                <a:solidFill>
                  <a:srgbClr val="441051"/>
                </a:solidFill>
              </a:rPr>
              <a:t>France</a:t>
            </a:r>
          </a:p>
          <a:p>
            <a:pPr algn="ctr"/>
            <a:endParaRPr lang="fr-FR" sz="1200" i="1" dirty="0" smtClean="0">
              <a:solidFill>
                <a:srgbClr val="441051"/>
              </a:solidFill>
            </a:endParaRPr>
          </a:p>
          <a:p>
            <a:pPr algn="ctr"/>
            <a:endParaRPr lang="fr-FR" sz="1200" i="1" dirty="0" smtClean="0">
              <a:solidFill>
                <a:srgbClr val="441051"/>
              </a:solidFill>
            </a:endParaRPr>
          </a:p>
        </p:txBody>
      </p:sp>
      <p:sp>
        <p:nvSpPr>
          <p:cNvPr id="36" name="Espace réservé du contenu 28"/>
          <p:cNvSpPr txBox="1">
            <a:spLocks/>
          </p:cNvSpPr>
          <p:nvPr/>
        </p:nvSpPr>
        <p:spPr>
          <a:xfrm>
            <a:off x="7249346" y="3772228"/>
            <a:ext cx="936104" cy="29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E842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8423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8423B"/>
              </a:buClr>
              <a:buFont typeface="Arial" panose="020B0604020202020204" pitchFamily="34" charset="0"/>
              <a:buChar char="‗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i="1" dirty="0" smtClean="0">
                <a:solidFill>
                  <a:srgbClr val="441051"/>
                </a:solidFill>
              </a:rPr>
              <a:t>France</a:t>
            </a:r>
          </a:p>
          <a:p>
            <a:pPr algn="ctr"/>
            <a:endParaRPr lang="fr-FR" sz="1200" i="1" dirty="0" smtClean="0">
              <a:solidFill>
                <a:srgbClr val="441051"/>
              </a:solidFill>
            </a:endParaRPr>
          </a:p>
          <a:p>
            <a:pPr algn="ctr"/>
            <a:endParaRPr lang="fr-FR" sz="1200" i="1" dirty="0" smtClean="0">
              <a:solidFill>
                <a:srgbClr val="441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63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67A2-EB7C-4FAC-BCF9-6631DA80CD58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84139"/>
            <a:ext cx="8532440" cy="5913573"/>
          </a:xfrm>
          <a:prstGeom prst="rect">
            <a:avLst/>
          </a:prstGeom>
        </p:spPr>
      </p:pic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827584" y="243468"/>
            <a:ext cx="7681168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intentions d’embauche (« BMO 2022 ») (2/5)</a:t>
            </a:r>
            <a:endParaRPr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9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67A2-EB7C-4FAC-BCF9-6631DA80CD58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827584" y="243468"/>
            <a:ext cx="7681168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intentions d’embauche (« BMO 2022 ») (3/5)</a:t>
            </a:r>
            <a:endParaRPr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42" y="897737"/>
            <a:ext cx="7642466" cy="42069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3517" y="5227608"/>
            <a:ext cx="90146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1400" b="1" dirty="0"/>
              <a:t>L’hébergement-restauration</a:t>
            </a:r>
            <a:r>
              <a:rPr lang="fr-FR" sz="1400" dirty="0"/>
              <a:t> est le secteur qui concentrent le plus grand nombre d’intentions d’embauches dans la région (49 400 projets, soit 14% du total, dont plus de la moitié sont liés à une activité saisonnière).</a:t>
            </a:r>
          </a:p>
          <a:p>
            <a:pPr fontAlgn="base"/>
            <a:r>
              <a:rPr lang="fr-FR" sz="1400" b="1" dirty="0" smtClean="0"/>
              <a:t>Le </a:t>
            </a:r>
            <a:r>
              <a:rPr lang="fr-FR" sz="1400" b="1" dirty="0"/>
              <a:t>support aux entreprises</a:t>
            </a:r>
            <a:r>
              <a:rPr lang="fr-FR" sz="1400" dirty="0"/>
              <a:t> (47 000 projets, soit 13% du total, notamment sur les métiers d’agents d’entretien, personnels de ménage, agents de sécurités, jardiniers, comptables, ingénieurs en informatique...) ainsi que </a:t>
            </a:r>
            <a:r>
              <a:rPr lang="fr-FR" sz="1400" b="1" dirty="0"/>
              <a:t>le commerce</a:t>
            </a:r>
            <a:r>
              <a:rPr lang="fr-FR" sz="1400" dirty="0"/>
              <a:t> (45 500 projets, soit 13% du total) complètent le podium des secteurs les plus recruteurs. </a:t>
            </a:r>
          </a:p>
          <a:p>
            <a:pPr fontAlgn="base"/>
            <a:r>
              <a:rPr lang="fr-FR" sz="1400" dirty="0" smtClean="0"/>
              <a:t>Avec</a:t>
            </a:r>
            <a:r>
              <a:rPr lang="fr-FR" sz="1400" dirty="0"/>
              <a:t> </a:t>
            </a:r>
            <a:r>
              <a:rPr lang="fr-FR" sz="1400" b="1" dirty="0"/>
              <a:t>la santé / action sociale</a:t>
            </a:r>
            <a:r>
              <a:rPr lang="fr-FR" sz="1400" dirty="0"/>
              <a:t> (42 000 projets, soit 12% du total, notamment aides-soignants, infirmiers, aides à domicile), les quatre principaux secteurs représentent la moitié des intentions d’embauches dans la région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7620000" y="897737"/>
            <a:ext cx="983410" cy="1451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592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67A2-EB7C-4FAC-BCF9-6631DA80CD58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827584" y="243468"/>
            <a:ext cx="7681168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intentions d’embauche (« BMO 2022 ») (</a:t>
            </a:r>
            <a:r>
              <a:rPr lang="fr-FR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/5)</a:t>
            </a:r>
            <a:endParaRPr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55479"/>
            <a:ext cx="8316416" cy="593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38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67A2-EB7C-4FAC-BCF9-6631DA80CD58}" type="slidenum">
              <a:rPr lang="fr-FR" altLang="fr-FR" smtClean="0"/>
              <a:pPr>
                <a:defRPr/>
              </a:pPr>
              <a:t>25</a:t>
            </a:fld>
            <a:endParaRPr lang="fr-FR" altLang="fr-FR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827584" y="243468"/>
            <a:ext cx="7681168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intentions d’embauche (« BMO 2022 ») (</a:t>
            </a:r>
            <a:r>
              <a:rPr lang="fr-FR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/5)</a:t>
            </a:r>
            <a:endParaRPr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3608"/>
            <a:ext cx="8532440" cy="57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66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10320344-47C5-41CD-98FB-E8DEDA0D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764" y="2493158"/>
            <a:ext cx="3654157" cy="27432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Le taux de chômage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819D671D-B9B0-492D-8504-7527DD6864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r="12912"/>
          <a:stretch>
            <a:fillRect/>
          </a:stretch>
        </p:blipFill>
        <p:spPr/>
      </p:pic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xmlns="" id="{177D88E9-6D72-4CBD-AE99-E337099E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FE5-AA87-46A3-8AEF-92DC5C6A7126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62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67A2-EB7C-4FAC-BCF9-6631DA80CD58}" type="slidenum">
              <a:rPr lang="fr-FR" altLang="fr-FR" smtClean="0"/>
              <a:pPr>
                <a:defRPr/>
              </a:pPr>
              <a:t>27</a:t>
            </a:fld>
            <a:endParaRPr lang="fr-FR" altLang="fr-FR" dirty="0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863281" y="250411"/>
            <a:ext cx="8142174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7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 baisse du taux de chômage au 4</a:t>
            </a:r>
            <a:r>
              <a:rPr lang="fr-FR" sz="1700" baseline="300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7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trimestre 2021 en ARA </a:t>
            </a:r>
            <a:r>
              <a:rPr lang="fr-FR" sz="1400" i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(-0,6 point)</a:t>
            </a:r>
            <a:endParaRPr sz="1400" i="1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gray">
          <a:xfrm>
            <a:off x="2195735" y="1106140"/>
            <a:ext cx="4640879" cy="357851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Taux</a:t>
            </a:r>
            <a:r>
              <a:rPr lang="en-US" altLang="fr-FR" sz="16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de </a:t>
            </a:r>
            <a:r>
              <a:rPr lang="en-US" altLang="fr-FR" sz="16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chômage</a:t>
            </a:r>
            <a:r>
              <a:rPr lang="en-US" altLang="fr-FR" sz="16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au </a:t>
            </a:r>
            <a:r>
              <a:rPr lang="en-US" altLang="fr-FR" sz="16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sens</a:t>
            </a:r>
            <a:r>
              <a:rPr lang="en-US" altLang="fr-FR" sz="16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du BIT</a:t>
            </a:r>
            <a:endParaRPr lang="en-US" altLang="fr-FR" sz="12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496" y="6569520"/>
            <a:ext cx="5761037" cy="2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1" tIns="45691" rIns="91381" bIns="456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i="1" dirty="0" smtClean="0">
                <a:ea typeface="ヒラギノ角ゴ Pro W3" charset="-128"/>
              </a:rPr>
              <a:t>Taux de chômage (au sens du BIT) parmi la population active – </a:t>
            </a:r>
            <a:r>
              <a:rPr lang="fr-FR" altLang="fr-FR" sz="1000" i="1" dirty="0">
                <a:ea typeface="ヒラギノ角ゴ Pro W3" charset="-128"/>
              </a:rPr>
              <a:t>Insee</a:t>
            </a:r>
            <a:endParaRPr lang="en-US" altLang="fr-FR" sz="1000" i="1" dirty="0">
              <a:ea typeface="ヒラギノ角ゴ Pro W3" charset="-12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24282"/>
            <a:ext cx="7608454" cy="44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37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D3025C-A5BF-4F7C-8E2F-90F451CB08B9}" type="slidenum">
              <a:rPr lang="fr-FR" altLang="fr-FR" sz="12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1200" dirty="0" smtClean="0"/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2908598" y="326232"/>
            <a:ext cx="536416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900" b="1" dirty="0">
                <a:solidFill>
                  <a:schemeClr val="bg1"/>
                </a:solidFill>
              </a:rPr>
              <a:t>Taux de chômage en </a:t>
            </a:r>
            <a:r>
              <a:rPr lang="fr-FR" altLang="fr-FR" sz="1900" b="1" dirty="0" smtClean="0">
                <a:solidFill>
                  <a:schemeClr val="bg1"/>
                </a:solidFill>
              </a:rPr>
              <a:t>France métropolitaine </a:t>
            </a:r>
            <a:r>
              <a:rPr lang="fr-FR" altLang="fr-FR" sz="1900" b="1" dirty="0">
                <a:solidFill>
                  <a:schemeClr val="bg1"/>
                </a:solidFill>
              </a:rPr>
              <a:t>et par région </a:t>
            </a:r>
            <a:r>
              <a:rPr lang="fr-FR" altLang="fr-FR" sz="1900" b="1" dirty="0" smtClean="0">
                <a:solidFill>
                  <a:schemeClr val="bg1"/>
                </a:solidFill>
              </a:rPr>
              <a:t> (%)</a:t>
            </a:r>
            <a:endParaRPr lang="fr-FR" altLang="fr-FR" sz="19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2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b="1" dirty="0">
                <a:solidFill>
                  <a:schemeClr val="bg1"/>
                </a:solidFill>
              </a:rPr>
              <a:t>                                                                              </a:t>
            </a:r>
            <a:endParaRPr lang="fr-FR" altLang="fr-FR" sz="1900" b="1" dirty="0">
              <a:solidFill>
                <a:schemeClr val="bg1"/>
              </a:solidFill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863281" y="250411"/>
            <a:ext cx="8142174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7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taux de chômage régional n’est plus sur le podium des plus faibles en France</a:t>
            </a:r>
            <a:endParaRPr sz="1700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AutoShape 12"/>
          <p:cNvSpPr>
            <a:spLocks noChangeArrowheads="1"/>
          </p:cNvSpPr>
          <p:nvPr/>
        </p:nvSpPr>
        <p:spPr bwMode="gray">
          <a:xfrm>
            <a:off x="395536" y="3573016"/>
            <a:ext cx="2662341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Taux</a:t>
            </a: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de </a:t>
            </a:r>
            <a:r>
              <a:rPr lang="en-US" altLang="fr-FR" sz="20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chômage</a:t>
            </a:r>
            <a:endParaRPr lang="en-US" altLang="fr-FR" sz="2000" b="1" dirty="0" smtClean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4</a:t>
            </a: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ème </a:t>
            </a:r>
            <a:r>
              <a:rPr lang="en-US" altLang="fr-FR" sz="20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trimestre</a:t>
            </a: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2021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gray">
          <a:xfrm>
            <a:off x="395535" y="4775178"/>
            <a:ext cx="2662341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Par </a:t>
            </a:r>
            <a:r>
              <a:rPr lang="en-US" altLang="fr-FR" sz="20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région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496" y="6536436"/>
            <a:ext cx="8794141" cy="2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1" tIns="45691" rIns="91381" bIns="456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i="1" dirty="0" smtClean="0">
                <a:ea typeface="ヒラギノ角ゴ Pro W3" charset="-128"/>
              </a:rPr>
              <a:t>Taux de chômage (au sens du BIT) parmi la population active - INSEE</a:t>
            </a:r>
            <a:endParaRPr lang="en-US" altLang="fr-FR" sz="1000" i="1" dirty="0">
              <a:ea typeface="ヒラギノ角ゴ Pro W3" charset="-128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1716" r="23267"/>
          <a:stretch/>
        </p:blipFill>
        <p:spPr>
          <a:xfrm>
            <a:off x="3299125" y="1263394"/>
            <a:ext cx="5222520" cy="45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03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1396" r="17094" b="849"/>
          <a:stretch/>
        </p:blipFill>
        <p:spPr>
          <a:xfrm>
            <a:off x="3203848" y="706186"/>
            <a:ext cx="4056669" cy="3071962"/>
          </a:xfrm>
          <a:prstGeom prst="rect">
            <a:avLst/>
          </a:prstGeom>
        </p:spPr>
      </p:pic>
      <p:sp>
        <p:nvSpPr>
          <p:cNvPr id="2355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D3025C-A5BF-4F7C-8E2F-90F451CB08B9}" type="slidenum">
              <a:rPr lang="fr-FR" altLang="fr-FR" sz="12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1200" dirty="0" smtClean="0"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827583" y="274246"/>
            <a:ext cx="782387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700" dirty="0" smtClean="0">
                <a:solidFill>
                  <a:srgbClr val="EA4C37"/>
                </a:solidFill>
              </a:rPr>
              <a:t>Baisse du taux de chômage au 4</a:t>
            </a:r>
            <a:r>
              <a:rPr lang="fr-FR" sz="1700" baseline="30000" dirty="0" smtClean="0">
                <a:solidFill>
                  <a:srgbClr val="EA4C37"/>
                </a:solidFill>
              </a:rPr>
              <a:t>ème</a:t>
            </a:r>
            <a:r>
              <a:rPr lang="fr-FR" sz="1700" dirty="0" smtClean="0">
                <a:solidFill>
                  <a:srgbClr val="EA4C37"/>
                </a:solidFill>
              </a:rPr>
              <a:t> trimestre 2021 dans tous les départements </a:t>
            </a:r>
            <a:endParaRPr sz="1700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AutoShape 12"/>
          <p:cNvSpPr>
            <a:spLocks noChangeArrowheads="1"/>
          </p:cNvSpPr>
          <p:nvPr/>
        </p:nvSpPr>
        <p:spPr bwMode="gray">
          <a:xfrm>
            <a:off x="400566" y="1484784"/>
            <a:ext cx="2160240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Taux</a:t>
            </a:r>
            <a:r>
              <a:rPr lang="en-US" altLang="fr-FR" sz="14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de </a:t>
            </a:r>
            <a:r>
              <a:rPr lang="en-US" altLang="fr-FR" sz="14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chômage</a:t>
            </a:r>
            <a:endParaRPr lang="en-US" altLang="fr-FR" sz="1400" b="1" dirty="0" smtClean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4ème </a:t>
            </a:r>
            <a:r>
              <a:rPr lang="en-US" altLang="fr-FR" sz="14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trimestre</a:t>
            </a:r>
            <a:r>
              <a:rPr lang="en-US" altLang="fr-FR" sz="14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2021</a:t>
            </a:r>
            <a:endParaRPr lang="en-US" altLang="fr-FR" sz="14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11" name="Espace réservé du texte 11"/>
          <p:cNvSpPr txBox="1">
            <a:spLocks/>
          </p:cNvSpPr>
          <p:nvPr/>
        </p:nvSpPr>
        <p:spPr>
          <a:xfrm>
            <a:off x="215476" y="3744139"/>
            <a:ext cx="4140500" cy="27392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400" b="1" u="sng" kern="0" dirty="0" smtClean="0"/>
              <a:t>Sur le trimestre</a:t>
            </a:r>
            <a:r>
              <a:rPr lang="fr-FR" sz="1400" kern="0" dirty="0" smtClean="0"/>
              <a:t>, tous les départements de la région enregistrent une baisse du taux de chômage : </a:t>
            </a:r>
          </a:p>
          <a:p>
            <a:pPr marL="0" indent="0">
              <a:buNone/>
            </a:pPr>
            <a:r>
              <a:rPr lang="fr-FR" sz="1400" kern="0" dirty="0" smtClean="0"/>
              <a:t>Baisse de -0,9 point : Ardèche</a:t>
            </a:r>
          </a:p>
          <a:p>
            <a:pPr marL="0" indent="0">
              <a:buNone/>
            </a:pPr>
            <a:r>
              <a:rPr lang="fr-FR" sz="1400" kern="0" dirty="0" smtClean="0"/>
              <a:t>Baisse de -0,7 point : Allier et Loire</a:t>
            </a:r>
          </a:p>
          <a:p>
            <a:pPr marL="0" indent="0">
              <a:buNone/>
            </a:pPr>
            <a:r>
              <a:rPr lang="fr-FR" sz="1400" kern="0" dirty="0" smtClean="0"/>
              <a:t>Baisse de -0,6 point </a:t>
            </a:r>
            <a:r>
              <a:rPr lang="fr-FR" sz="1400" i="1" kern="0" dirty="0" smtClean="0"/>
              <a:t>(comme en </a:t>
            </a:r>
            <a:r>
              <a:rPr lang="fr-FR" sz="1400" i="1" kern="0" dirty="0" err="1" smtClean="0"/>
              <a:t>Auvergne-Rhône-Alpes</a:t>
            </a:r>
            <a:r>
              <a:rPr lang="fr-FR" sz="1400" i="1" kern="0" dirty="0" smtClean="0"/>
              <a:t> et France) </a:t>
            </a:r>
            <a:r>
              <a:rPr lang="fr-FR" sz="1400" kern="0" dirty="0" smtClean="0"/>
              <a:t>: Ain, Isère, Rhône, Puy de Dôme</a:t>
            </a:r>
          </a:p>
          <a:p>
            <a:pPr marL="0" indent="0">
              <a:buNone/>
            </a:pPr>
            <a:r>
              <a:rPr lang="fr-FR" sz="1400" kern="0" dirty="0" smtClean="0"/>
              <a:t>Baisse de -0,5 point : Haute-Loire, </a:t>
            </a:r>
          </a:p>
          <a:p>
            <a:pPr marL="0" indent="0">
              <a:buNone/>
            </a:pPr>
            <a:r>
              <a:rPr lang="fr-FR" sz="1400" kern="0" dirty="0" smtClean="0"/>
              <a:t>Baisse de -0,4 point : Drôme et Cantal</a:t>
            </a:r>
          </a:p>
          <a:p>
            <a:pPr marL="0" indent="0">
              <a:buNone/>
            </a:pPr>
            <a:r>
              <a:rPr lang="fr-FR" sz="1400" kern="0" dirty="0" smtClean="0"/>
              <a:t>Baisse de -0,3 point : Savoie</a:t>
            </a:r>
          </a:p>
          <a:p>
            <a:endParaRPr lang="fr-FR" kern="0" dirty="0"/>
          </a:p>
        </p:txBody>
      </p:sp>
      <p:sp>
        <p:nvSpPr>
          <p:cNvPr id="14" name="ZoneTexte 13"/>
          <p:cNvSpPr txBox="1"/>
          <p:nvPr/>
        </p:nvSpPr>
        <p:spPr>
          <a:xfrm>
            <a:off x="4788025" y="3728749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55934">
              <a:buClr>
                <a:schemeClr val="accent1"/>
              </a:buClr>
            </a:pPr>
            <a:r>
              <a:rPr lang="fr-FR" sz="1400" b="1" u="sng" dirty="0">
                <a:latin typeface="+mj-lt"/>
              </a:rPr>
              <a:t>Sur un an</a:t>
            </a:r>
            <a:r>
              <a:rPr lang="fr-FR" sz="1400" dirty="0">
                <a:latin typeface="+mj-lt"/>
              </a:rPr>
              <a:t>, l’ensemble des départements de la région </a:t>
            </a:r>
            <a:r>
              <a:rPr lang="fr-FR" sz="1400" dirty="0" smtClean="0">
                <a:latin typeface="+mj-lt"/>
              </a:rPr>
              <a:t>affichent </a:t>
            </a:r>
            <a:r>
              <a:rPr lang="fr-FR" sz="1400" dirty="0">
                <a:latin typeface="+mj-lt"/>
              </a:rPr>
              <a:t>une baisse du taux de chômage.</a:t>
            </a:r>
          </a:p>
          <a:p>
            <a:pPr algn="just" defTabSz="755934">
              <a:buClr>
                <a:schemeClr val="accent1"/>
              </a:buClr>
            </a:pPr>
            <a:r>
              <a:rPr lang="fr-FR" sz="1400" dirty="0">
                <a:latin typeface="+mj-lt"/>
              </a:rPr>
              <a:t>Baisse de - 1,1 point : Savoie</a:t>
            </a:r>
          </a:p>
          <a:p>
            <a:pPr algn="just" defTabSz="755934">
              <a:buClr>
                <a:schemeClr val="accent1"/>
              </a:buClr>
            </a:pPr>
            <a:r>
              <a:rPr lang="fr-FR" sz="1400" dirty="0">
                <a:latin typeface="+mj-lt"/>
              </a:rPr>
              <a:t>Baisse de – 0,8 point : Rhône , Haute-Savoie</a:t>
            </a:r>
          </a:p>
          <a:p>
            <a:pPr algn="just" defTabSz="755934">
              <a:buClr>
                <a:schemeClr val="accent1"/>
              </a:buClr>
            </a:pPr>
            <a:r>
              <a:rPr lang="fr-FR" sz="1400" dirty="0">
                <a:latin typeface="+mj-lt"/>
              </a:rPr>
              <a:t>Baisse de – 0,7 point </a:t>
            </a:r>
            <a:r>
              <a:rPr lang="fr-FR" sz="1400" i="1" dirty="0" smtClean="0">
                <a:latin typeface="+mj-lt"/>
              </a:rPr>
              <a:t>(</a:t>
            </a:r>
            <a:r>
              <a:rPr lang="fr-FR" sz="1400" i="1" dirty="0">
                <a:latin typeface="+mj-lt"/>
              </a:rPr>
              <a:t>comme en Auvergne-Rhône-Alpes) </a:t>
            </a:r>
            <a:r>
              <a:rPr lang="fr-FR" sz="1400" dirty="0">
                <a:latin typeface="+mj-lt"/>
              </a:rPr>
              <a:t>: Loire, Cantal</a:t>
            </a:r>
          </a:p>
          <a:p>
            <a:pPr algn="just" defTabSz="755934">
              <a:buClr>
                <a:schemeClr val="accent1"/>
              </a:buClr>
            </a:pPr>
            <a:r>
              <a:rPr lang="fr-FR" sz="1400" dirty="0">
                <a:latin typeface="+mj-lt"/>
              </a:rPr>
              <a:t>Baisse de – 0,6 point </a:t>
            </a:r>
            <a:r>
              <a:rPr lang="fr-FR" sz="1400" i="1" dirty="0" smtClean="0">
                <a:latin typeface="+mj-lt"/>
              </a:rPr>
              <a:t>(comme </a:t>
            </a:r>
            <a:r>
              <a:rPr lang="fr-FR" sz="1400" i="1" dirty="0">
                <a:latin typeface="+mj-lt"/>
              </a:rPr>
              <a:t>en France métropolitaine) </a:t>
            </a:r>
            <a:r>
              <a:rPr lang="fr-FR" sz="1400" dirty="0">
                <a:latin typeface="+mj-lt"/>
              </a:rPr>
              <a:t>: Allier, Puy-de-Dôme, Isère</a:t>
            </a:r>
          </a:p>
          <a:p>
            <a:pPr algn="just" defTabSz="755934">
              <a:buClr>
                <a:schemeClr val="accent1"/>
              </a:buClr>
            </a:pPr>
            <a:r>
              <a:rPr lang="fr-FR" sz="1400" dirty="0">
                <a:latin typeface="+mj-lt"/>
              </a:rPr>
              <a:t>Baisse de - 0,5 point : Ain, Ardèche, Drôme, Haute-Loire </a:t>
            </a:r>
          </a:p>
        </p:txBody>
      </p:sp>
    </p:spTree>
    <p:extLst>
      <p:ext uri="{BB962C8B-B14F-4D97-AF65-F5344CB8AC3E}">
        <p14:creationId xmlns:p14="http://schemas.microsoft.com/office/powerpoint/2010/main" val="317316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8B38F5-F4D7-45D4-A825-E1FF8B069992}" type="slidenum">
              <a:rPr lang="fr-FR" altLang="fr-FR" sz="12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8101013" y="6308725"/>
            <a:ext cx="5048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90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899592" y="188640"/>
            <a:ext cx="70580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200" b="1" dirty="0" smtClean="0">
                <a:solidFill>
                  <a:srgbClr val="EA4C37"/>
                </a:solidFill>
              </a:rPr>
              <a:t>Sommaire</a:t>
            </a:r>
            <a:endParaRPr lang="fr-FR" altLang="fr-FR" sz="2200" b="1" dirty="0">
              <a:solidFill>
                <a:srgbClr val="EA4C37"/>
              </a:solidFill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55576" y="1340768"/>
            <a:ext cx="6696744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2100" dirty="0" smtClean="0">
                <a:cs typeface="Arial" charset="0"/>
                <a:sym typeface="Wingdings 2" pitchFamily="18" charset="2"/>
              </a:rPr>
              <a:t>● La conjoncture économique en France</a:t>
            </a:r>
            <a:endParaRPr lang="fr-FR" altLang="fr-FR" sz="1100" dirty="0" smtClean="0">
              <a:cs typeface="Arial" charset="0"/>
              <a:sym typeface="Wingdings 2" pitchFamily="18" charset="2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1100" dirty="0">
                <a:cs typeface="Arial" charset="0"/>
                <a:sym typeface="Wingdings 2" pitchFamily="18" charset="2"/>
              </a:rPr>
              <a:t>	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2100" dirty="0" smtClean="0">
                <a:cs typeface="Arial" charset="0"/>
                <a:sym typeface="Wingdings 2" pitchFamily="18" charset="2"/>
              </a:rPr>
              <a:t>● L’emploi </a:t>
            </a:r>
            <a:r>
              <a:rPr lang="fr-FR" altLang="fr-FR" sz="1700" i="1" dirty="0" smtClean="0">
                <a:cs typeface="Arial" charset="0"/>
                <a:sym typeface="Wingdings 2" pitchFamily="18" charset="2"/>
              </a:rPr>
              <a:t>(emploi salarié, intérim, DPAE, offres)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fr-FR" altLang="fr-FR" sz="1100" i="1" dirty="0" smtClean="0">
              <a:cs typeface="Arial" charset="0"/>
              <a:sym typeface="Wingdings 2" pitchFamily="18" charset="2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2100" dirty="0">
                <a:sym typeface="Wingdings 2" pitchFamily="18" charset="2"/>
              </a:rPr>
              <a:t>● </a:t>
            </a:r>
            <a:r>
              <a:rPr lang="fr-FR" altLang="fr-FR" sz="2100" dirty="0" smtClean="0">
                <a:cs typeface="Arial" charset="0"/>
                <a:sym typeface="Wingdings 2" pitchFamily="18" charset="2"/>
              </a:rPr>
              <a:t>Le taux de chômage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fr-FR" altLang="fr-FR" sz="1100" dirty="0" smtClean="0">
              <a:cs typeface="Arial" charset="0"/>
              <a:sym typeface="Wingdings 2" pitchFamily="18" charset="2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2100" dirty="0" smtClean="0">
                <a:sym typeface="Wingdings 2" pitchFamily="18" charset="2"/>
              </a:rPr>
              <a:t>● La demande d’emploi </a:t>
            </a:r>
            <a:endParaRPr lang="fr-FR" altLang="fr-FR" sz="1100" dirty="0" smtClean="0">
              <a:sym typeface="Wingdings 2" pitchFamily="18" charset="2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1100" dirty="0" smtClean="0">
                <a:sym typeface="Wingdings 2" pitchFamily="18" charset="2"/>
              </a:rPr>
              <a:t>	</a:t>
            </a:r>
            <a:endParaRPr lang="fr-FR" altLang="fr-FR" sz="1100" dirty="0">
              <a:cs typeface="Arial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2100" dirty="0" smtClean="0">
                <a:cs typeface="Arial" charset="0"/>
                <a:sym typeface="Wingdings 2" pitchFamily="18" charset="2"/>
              </a:rPr>
              <a:t>●</a:t>
            </a:r>
            <a:r>
              <a:rPr lang="fr-FR" altLang="fr-FR" sz="2100" dirty="0" smtClean="0">
                <a:cs typeface="Arial" charset="0"/>
              </a:rPr>
              <a:t> Le chômage indemnisé	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fr-FR" altLang="fr-FR" sz="1100" dirty="0" smtClean="0">
              <a:cs typeface="Arial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2100" dirty="0" smtClean="0">
                <a:sym typeface="Wingdings 2" pitchFamily="18" charset="2"/>
              </a:rPr>
              <a:t>●</a:t>
            </a:r>
            <a:r>
              <a:rPr lang="fr-FR" altLang="fr-FR" sz="2100" dirty="0" smtClean="0"/>
              <a:t> </a:t>
            </a:r>
            <a:r>
              <a:rPr lang="fr-FR" altLang="fr-FR" sz="2100" dirty="0"/>
              <a:t>Les reprises d’emploi des demandeurs d’emploi				</a:t>
            </a:r>
            <a:endParaRPr lang="en-US" altLang="fr-FR" sz="2100" i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863281" y="250411"/>
            <a:ext cx="8142174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7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de chômage par zone d’emploi</a:t>
            </a:r>
            <a:endParaRPr sz="1700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496" y="6536436"/>
            <a:ext cx="8794141" cy="2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81" tIns="45691" rIns="91381" bIns="456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i="1" dirty="0" smtClean="0">
                <a:ea typeface="ヒラギノ角ゴ Pro W3" charset="-128"/>
              </a:rPr>
              <a:t>Taux de chômage (au sens du BIT) parmi la population active - INSEE</a:t>
            </a:r>
            <a:endParaRPr lang="en-US" altLang="fr-FR" sz="1000" i="1" dirty="0">
              <a:ea typeface="ヒラギノ角ゴ Pro W3" charset="-128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6315705" y="1444746"/>
            <a:ext cx="2594193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Taux</a:t>
            </a:r>
            <a:r>
              <a:rPr lang="en-US" altLang="fr-FR" sz="14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de </a:t>
            </a:r>
            <a:r>
              <a:rPr lang="en-US" altLang="fr-FR" sz="14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chômage</a:t>
            </a:r>
            <a:endParaRPr lang="en-US" altLang="fr-FR" sz="1400" b="1" dirty="0" smtClean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4ème </a:t>
            </a:r>
            <a:r>
              <a:rPr lang="en-US" altLang="fr-FR" sz="14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trimestre</a:t>
            </a:r>
            <a:r>
              <a:rPr lang="en-US" altLang="fr-FR" sz="14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2021</a:t>
            </a:r>
            <a:endParaRPr lang="en-US" altLang="fr-FR" sz="14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gray">
          <a:xfrm>
            <a:off x="6281630" y="3875006"/>
            <a:ext cx="2662341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Par zone </a:t>
            </a:r>
            <a:r>
              <a:rPr lang="en-US" altLang="fr-FR" sz="20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d’emploi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51720" y="5194197"/>
            <a:ext cx="7082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Plus fortes baisses au cours du 4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 trimestre 2021 : </a:t>
            </a:r>
          </a:p>
          <a:p>
            <a:pPr algn="just" defTabSz="755934">
              <a:spcAft>
                <a:spcPts val="0"/>
              </a:spcAft>
              <a:buClr>
                <a:schemeClr val="accent1"/>
              </a:buClr>
            </a:pPr>
            <a:r>
              <a:rPr lang="fr-FR" sz="1200" b="1" dirty="0">
                <a:latin typeface="Bliss 2 Regular" panose="02000506030000020004" pitchFamily="2" charset="0"/>
              </a:rPr>
              <a:t>Baisse de -0,9 point </a:t>
            </a:r>
            <a:r>
              <a:rPr lang="fr-FR" sz="1200" dirty="0">
                <a:latin typeface="Bliss 2 Regular" panose="02000506030000020004" pitchFamily="2" charset="0"/>
              </a:rPr>
              <a:t>: Aubenas, Bollène-Pierrelatte - partie Auvergne Rhône Alpes, Roanne</a:t>
            </a:r>
          </a:p>
          <a:p>
            <a:pPr algn="just" defTabSz="755934">
              <a:spcAft>
                <a:spcPts val="0"/>
              </a:spcAft>
              <a:buClr>
                <a:schemeClr val="accent1"/>
              </a:buClr>
            </a:pPr>
            <a:r>
              <a:rPr lang="fr-FR" sz="1200" b="1" dirty="0">
                <a:latin typeface="Bliss 2 Regular" panose="02000506030000020004" pitchFamily="2" charset="0"/>
              </a:rPr>
              <a:t>Baisse de -0,8 point </a:t>
            </a:r>
            <a:r>
              <a:rPr lang="fr-FR" sz="1200" dirty="0">
                <a:latin typeface="Bliss 2 Regular" panose="02000506030000020004" pitchFamily="2" charset="0"/>
              </a:rPr>
              <a:t>: Valréas - partie Auvergne Rhône Alpes</a:t>
            </a:r>
          </a:p>
          <a:p>
            <a:pPr algn="just" defTabSz="755934">
              <a:spcAft>
                <a:spcPts val="0"/>
              </a:spcAft>
              <a:buClr>
                <a:schemeClr val="accent1"/>
              </a:buClr>
            </a:pPr>
            <a:r>
              <a:rPr lang="fr-FR" sz="1200" b="1" dirty="0">
                <a:latin typeface="Bliss 2 Regular" panose="02000506030000020004" pitchFamily="2" charset="0"/>
              </a:rPr>
              <a:t>Baisse de -0,7 point</a:t>
            </a:r>
            <a:r>
              <a:rPr lang="fr-FR" sz="1200" dirty="0">
                <a:latin typeface="Bliss 2 Regular" panose="02000506030000020004" pitchFamily="2" charset="0"/>
              </a:rPr>
              <a:t> : Bourgoin-Jallieu, Clermont-Ferrand, Romans sur Isère, Montélimar, Montluçon, Tarare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740" r="15099" b="905"/>
          <a:stretch/>
        </p:blipFill>
        <p:spPr>
          <a:xfrm>
            <a:off x="179512" y="815907"/>
            <a:ext cx="5921191" cy="42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10320344-47C5-41CD-98FB-E8DEDA0D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764" y="2493158"/>
            <a:ext cx="3654157" cy="27432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La demande d’emploi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819D671D-B9B0-492D-8504-7527DD6864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r="12912"/>
          <a:stretch>
            <a:fillRect/>
          </a:stretch>
        </p:blipFill>
        <p:spPr/>
      </p:pic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xmlns="" id="{177D88E9-6D72-4CBD-AE99-E337099E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FE5-AA87-46A3-8AEF-92DC5C6A7126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5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67A2-EB7C-4FAC-BCF9-6631DA80CD58}" type="slidenum">
              <a:rPr lang="fr-FR" altLang="fr-FR" smtClean="0"/>
              <a:pPr>
                <a:defRPr/>
              </a:pPr>
              <a:t>32</a:t>
            </a:fld>
            <a:endParaRPr lang="fr-FR" altLang="fr-FR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899592" y="195320"/>
            <a:ext cx="79928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sorties restent bien plus nombreuses que les entrées</a:t>
            </a:r>
            <a:endParaRPr sz="1800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3792" y="925104"/>
            <a:ext cx="871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u="sng" dirty="0" smtClean="0"/>
              <a:t>Entrées et sorties sur les listes d’inscription à Pôle emploi, par </a:t>
            </a:r>
            <a:r>
              <a:rPr lang="fr-FR" sz="1400" b="1" i="1" u="sng" dirty="0" smtClean="0"/>
              <a:t>trimestre, </a:t>
            </a:r>
            <a:r>
              <a:rPr lang="fr-FR" sz="1400" b="1" i="1" u="sng" dirty="0" smtClean="0"/>
              <a:t>en Auvergne-Rhône-Alpes</a:t>
            </a:r>
            <a:endParaRPr lang="fr-FR" sz="1400" b="1" i="1" u="sng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94846"/>
            <a:ext cx="8129886" cy="48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94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space réservé du numéro de diapositive 58">
            <a:extLst>
              <a:ext uri="{FF2B5EF4-FFF2-40B4-BE49-F238E27FC236}">
                <a16:creationId xmlns="" xmlns:a16="http://schemas.microsoft.com/office/drawing/2014/main" id="{1C2A1FC0-19CF-48E3-8DD0-75CC1419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FE5-AA87-46A3-8AEF-92DC5C6A712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bject 13">
            <a:extLst>
              <a:ext uri="{FF2B5EF4-FFF2-40B4-BE49-F238E27FC236}">
                <a16:creationId xmlns="" xmlns:a16="http://schemas.microsoft.com/office/drawing/2014/main" id="{426985CA-2ECC-4706-BA39-018C52F13A49}"/>
              </a:ext>
            </a:extLst>
          </p:cNvPr>
          <p:cNvSpPr txBox="1"/>
          <p:nvPr/>
        </p:nvSpPr>
        <p:spPr>
          <a:xfrm>
            <a:off x="931399" y="160949"/>
            <a:ext cx="8083292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entrées et sorties </a:t>
            </a:r>
            <a:r>
              <a:rPr lang="fr-FR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1</a:t>
            </a:r>
            <a:r>
              <a:rPr lang="fr-FR" baseline="300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trimestre </a:t>
            </a:r>
            <a:r>
              <a:rPr lang="fr-FR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152917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u="sng" dirty="0" smtClean="0"/>
              <a:t>Evolution </a:t>
            </a:r>
            <a:r>
              <a:rPr lang="fr-FR" sz="1400" b="1" i="1" u="sng" dirty="0" smtClean="0"/>
              <a:t>trimestrielle du </a:t>
            </a:r>
            <a:r>
              <a:rPr lang="fr-FR" sz="1400" b="1" i="1" u="sng" dirty="0" smtClean="0"/>
              <a:t>nombre </a:t>
            </a:r>
            <a:r>
              <a:rPr lang="fr-FR" sz="1400" b="1" i="1" u="sng" dirty="0" smtClean="0"/>
              <a:t>d’entrées </a:t>
            </a:r>
            <a:r>
              <a:rPr lang="fr-FR" sz="1400" b="1" i="1" u="sng" dirty="0" smtClean="0"/>
              <a:t>sur les listes Pôle emploi, par motif d’inscription</a:t>
            </a:r>
            <a:endParaRPr lang="fr-FR" sz="1400" b="1" i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450912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u="sng" dirty="0" smtClean="0"/>
              <a:t>Evolution </a:t>
            </a:r>
            <a:r>
              <a:rPr lang="fr-FR" sz="1400" b="1" i="1" u="sng" dirty="0" smtClean="0"/>
              <a:t>trimestrielle du </a:t>
            </a:r>
            <a:r>
              <a:rPr lang="fr-FR" sz="1400" b="1" i="1" u="sng" dirty="0" smtClean="0"/>
              <a:t>nombre </a:t>
            </a:r>
            <a:r>
              <a:rPr lang="fr-FR" sz="1400" b="1" i="1" u="sng" dirty="0" smtClean="0"/>
              <a:t>de </a:t>
            </a:r>
            <a:r>
              <a:rPr lang="fr-FR" sz="1400" b="1" i="1" u="sng" dirty="0" smtClean="0"/>
              <a:t>sorties des listes Pôle emploi, par motif de sortie</a:t>
            </a:r>
            <a:endParaRPr lang="fr-FR" sz="1400" b="1" i="1" u="sng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764704"/>
            <a:ext cx="5779509" cy="27495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955641"/>
            <a:ext cx="457849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8" y="1051022"/>
            <a:ext cx="7820422" cy="4625494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67A2-EB7C-4FAC-BCF9-6631DA80CD58}" type="slidenum">
              <a:rPr lang="fr-FR" altLang="fr-FR" smtClean="0"/>
              <a:pPr>
                <a:defRPr/>
              </a:pPr>
              <a:t>34</a:t>
            </a:fld>
            <a:endParaRPr lang="fr-FR" altLang="fr-FR"/>
          </a:p>
        </p:txBody>
      </p:sp>
      <p:sp>
        <p:nvSpPr>
          <p:cNvPr id="21" name="object 13">
            <a:extLst>
              <a:ext uri="{FF2B5EF4-FFF2-40B4-BE49-F238E27FC236}">
                <a16:creationId xmlns="" xmlns:a16="http://schemas.microsoft.com/office/drawing/2014/main" id="{426985CA-2ECC-4706-BA39-018C52F13A49}"/>
              </a:ext>
            </a:extLst>
          </p:cNvPr>
          <p:cNvSpPr txBox="1"/>
          <p:nvPr/>
        </p:nvSpPr>
        <p:spPr>
          <a:xfrm>
            <a:off x="809188" y="188640"/>
            <a:ext cx="8083292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100" b="1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demande d’emploi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catégorie, depuis 2019</a:t>
            </a:r>
            <a:endParaRPr lang="fr-FR" sz="2100" b="1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043608" y="2424993"/>
            <a:ext cx="252028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004EA4"/>
                </a:solidFill>
              </a:rPr>
              <a:t>DEFM Catégorie A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187624" y="1158879"/>
            <a:ext cx="372926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99CC00"/>
                </a:solidFill>
              </a:rPr>
              <a:t>DEFM Catégories A, B et C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509489" y="1855844"/>
            <a:ext cx="134831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99CC00"/>
                </a:solidFill>
              </a:rPr>
              <a:t>608 230</a:t>
            </a:r>
            <a:endParaRPr lang="fr-FR" sz="2100" b="1" dirty="0" smtClean="0">
              <a:solidFill>
                <a:srgbClr val="99CC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66667" y="3076164"/>
            <a:ext cx="135548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004EA4"/>
                </a:solidFill>
              </a:rPr>
              <a:t>331 560</a:t>
            </a:r>
            <a:endParaRPr lang="fr-FR" sz="2100" b="1" dirty="0" smtClean="0">
              <a:solidFill>
                <a:srgbClr val="004EA4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12659" y="3491662"/>
            <a:ext cx="142749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FF6600"/>
                </a:solidFill>
              </a:rPr>
              <a:t>276 670</a:t>
            </a:r>
            <a:endParaRPr lang="fr-FR" sz="2100" b="1" dirty="0" smtClean="0">
              <a:solidFill>
                <a:srgbClr val="FF66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9188" y="6202910"/>
            <a:ext cx="74352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Source : Pôle emploi, données CVS (dernière donnée disponible : </a:t>
            </a:r>
            <a:r>
              <a:rPr lang="fr-FR" sz="1400" b="1" i="1" dirty="0" smtClean="0"/>
              <a:t>1</a:t>
            </a:r>
            <a:r>
              <a:rPr lang="fr-FR" sz="1400" b="1" i="1" baseline="30000" dirty="0" smtClean="0"/>
              <a:t>er</a:t>
            </a:r>
            <a:r>
              <a:rPr lang="fr-FR" sz="1400" b="1" i="1" dirty="0" smtClean="0"/>
              <a:t> trimestre 2022</a:t>
            </a:r>
            <a:r>
              <a:rPr lang="fr-FR" sz="1400" i="1" dirty="0" smtClean="0"/>
              <a:t>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211960" y="3907160"/>
            <a:ext cx="331236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FF6600"/>
                </a:solidFill>
              </a:rPr>
              <a:t>DEFM Catégories B et C</a:t>
            </a:r>
          </a:p>
        </p:txBody>
      </p:sp>
    </p:spTree>
    <p:extLst>
      <p:ext uri="{BB962C8B-B14F-4D97-AF65-F5344CB8AC3E}">
        <p14:creationId xmlns:p14="http://schemas.microsoft.com/office/powerpoint/2010/main" val="3643891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6658"/>
            <a:ext cx="9144000" cy="22176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822994"/>
            <a:ext cx="4718713" cy="28105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67A2-EB7C-4FAC-BCF9-6631DA80CD58}" type="slidenum">
              <a:rPr lang="fr-FR" altLang="fr-FR" smtClean="0"/>
              <a:pPr>
                <a:defRPr/>
              </a:pPr>
              <a:t>35</a:t>
            </a:fld>
            <a:endParaRPr lang="fr-FR" altLang="fr-FR"/>
          </a:p>
        </p:txBody>
      </p:sp>
      <p:sp>
        <p:nvSpPr>
          <p:cNvPr id="21" name="object 13">
            <a:extLst>
              <a:ext uri="{FF2B5EF4-FFF2-40B4-BE49-F238E27FC236}">
                <a16:creationId xmlns="" xmlns:a16="http://schemas.microsoft.com/office/drawing/2014/main" id="{426985CA-2ECC-4706-BA39-018C52F13A49}"/>
              </a:ext>
            </a:extLst>
          </p:cNvPr>
          <p:cNvSpPr txBox="1"/>
          <p:nvPr/>
        </p:nvSpPr>
        <p:spPr>
          <a:xfrm>
            <a:off x="899592" y="188640"/>
            <a:ext cx="8083292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Evolutions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trimestrielles</a:t>
            </a:r>
            <a:endParaRPr lang="fr-FR" sz="2100" b="1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47664" y="4393374"/>
            <a:ext cx="274557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700" b="1" dirty="0" smtClean="0">
                <a:solidFill>
                  <a:srgbClr val="004EA4"/>
                </a:solidFill>
              </a:rPr>
              <a:t>DEFM Catégorie 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63888" y="1139267"/>
            <a:ext cx="372926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99CC00"/>
                </a:solidFill>
              </a:rPr>
              <a:t>DEFM Catégories A, B et C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012160" y="5338118"/>
            <a:ext cx="2771328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700" b="1" dirty="0" smtClean="0">
                <a:solidFill>
                  <a:srgbClr val="FF6600"/>
                </a:solidFill>
              </a:rPr>
              <a:t>DEFM Catégories B et C</a:t>
            </a:r>
          </a:p>
        </p:txBody>
      </p:sp>
    </p:spTree>
    <p:extLst>
      <p:ext uri="{BB962C8B-B14F-4D97-AF65-F5344CB8AC3E}">
        <p14:creationId xmlns:p14="http://schemas.microsoft.com/office/powerpoint/2010/main" val="230657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space réservé du numéro de diapositive 58">
            <a:extLst>
              <a:ext uri="{FF2B5EF4-FFF2-40B4-BE49-F238E27FC236}">
                <a16:creationId xmlns="" xmlns:a16="http://schemas.microsoft.com/office/drawing/2014/main" id="{1C2A1FC0-19CF-48E3-8DD0-75CC1419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2768" y="6504094"/>
            <a:ext cx="431232" cy="365125"/>
          </a:xfrm>
        </p:spPr>
        <p:txBody>
          <a:bodyPr/>
          <a:lstStyle/>
          <a:p>
            <a:fld id="{E5C3AFE5-AA87-46A3-8AEF-92DC5C6A712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bject 13">
            <a:extLst>
              <a:ext uri="{FF2B5EF4-FFF2-40B4-BE49-F238E27FC236}">
                <a16:creationId xmlns="" xmlns:a16="http://schemas.microsoft.com/office/drawing/2014/main" id="{426985CA-2ECC-4706-BA39-018C52F13A49}"/>
              </a:ext>
            </a:extLst>
          </p:cNvPr>
          <p:cNvSpPr txBox="1"/>
          <p:nvPr/>
        </p:nvSpPr>
        <p:spPr>
          <a:xfrm>
            <a:off x="552795" y="188640"/>
            <a:ext cx="8552632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100" b="1" u="sng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Catégorie A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sz="2100" b="1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du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100" b="1" baseline="300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trimestre 2022 (-20 270) </a:t>
            </a:r>
            <a:endParaRPr sz="1400" b="1" i="1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5201" y="1673047"/>
            <a:ext cx="35230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Par âge et sexe </a:t>
            </a:r>
            <a:r>
              <a:rPr lang="fr-FR" sz="1700" i="1" dirty="0" smtClean="0"/>
              <a:t>(Cat A) </a:t>
            </a:r>
            <a:r>
              <a:rPr lang="fr-FR" sz="2100" b="1" dirty="0" smtClean="0"/>
              <a:t>:</a:t>
            </a:r>
            <a:endParaRPr lang="fr-FR" sz="21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138199" y="1484784"/>
            <a:ext cx="36491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Par département </a:t>
            </a:r>
            <a:r>
              <a:rPr lang="fr-FR" sz="1700" i="1" dirty="0" smtClean="0"/>
              <a:t>(Cat A) </a:t>
            </a:r>
            <a:r>
              <a:rPr lang="fr-FR" sz="2100" b="1" dirty="0" smtClean="0"/>
              <a:t>:</a:t>
            </a:r>
            <a:endParaRPr lang="fr-FR" sz="21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8" y="2204864"/>
            <a:ext cx="4212701" cy="29385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1" y="1873486"/>
            <a:ext cx="4704241" cy="35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space réservé du numéro de diapositive 58">
            <a:extLst>
              <a:ext uri="{FF2B5EF4-FFF2-40B4-BE49-F238E27FC236}">
                <a16:creationId xmlns="" xmlns:a16="http://schemas.microsoft.com/office/drawing/2014/main" id="{1C2A1FC0-19CF-48E3-8DD0-75CC1419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2768" y="6504094"/>
            <a:ext cx="431232" cy="365125"/>
          </a:xfrm>
        </p:spPr>
        <p:txBody>
          <a:bodyPr/>
          <a:lstStyle/>
          <a:p>
            <a:fld id="{E5C3AFE5-AA87-46A3-8AEF-92DC5C6A712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bject 13">
            <a:extLst>
              <a:ext uri="{FF2B5EF4-FFF2-40B4-BE49-F238E27FC236}">
                <a16:creationId xmlns="" xmlns:a16="http://schemas.microsoft.com/office/drawing/2014/main" id="{426985CA-2ECC-4706-BA39-018C52F13A49}"/>
              </a:ext>
            </a:extLst>
          </p:cNvPr>
          <p:cNvSpPr txBox="1"/>
          <p:nvPr/>
        </p:nvSpPr>
        <p:spPr>
          <a:xfrm>
            <a:off x="931399" y="160949"/>
            <a:ext cx="8083292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100" b="1" u="sng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Catégorie A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19,0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sur un an (-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77 570)</a:t>
            </a:r>
            <a:endParaRPr sz="1400" b="1" i="1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1658384"/>
            <a:ext cx="35230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Par âge et sexe </a:t>
            </a:r>
            <a:r>
              <a:rPr lang="fr-FR" sz="1700" i="1" dirty="0" smtClean="0"/>
              <a:t>(Cat A) </a:t>
            </a:r>
            <a:r>
              <a:rPr lang="fr-FR" sz="2100" b="1" dirty="0" smtClean="0"/>
              <a:t>:</a:t>
            </a:r>
            <a:endParaRPr lang="fr-FR" sz="21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138199" y="1484784"/>
            <a:ext cx="36491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Par département </a:t>
            </a:r>
            <a:r>
              <a:rPr lang="fr-FR" sz="1700" i="1" dirty="0" smtClean="0"/>
              <a:t>(Cat A) </a:t>
            </a:r>
            <a:r>
              <a:rPr lang="fr-FR" sz="2100" b="1" dirty="0" smtClean="0"/>
              <a:t>:</a:t>
            </a:r>
            <a:endParaRPr lang="fr-FR" sz="21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1" y="1988840"/>
            <a:ext cx="4206605" cy="41639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1" y="1937862"/>
            <a:ext cx="4809133" cy="365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space réservé du numéro de diapositive 58">
            <a:extLst>
              <a:ext uri="{FF2B5EF4-FFF2-40B4-BE49-F238E27FC236}">
                <a16:creationId xmlns="" xmlns:a16="http://schemas.microsoft.com/office/drawing/2014/main" id="{1C2A1FC0-19CF-48E3-8DD0-75CC1419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2768" y="6504094"/>
            <a:ext cx="431232" cy="365125"/>
          </a:xfrm>
        </p:spPr>
        <p:txBody>
          <a:bodyPr/>
          <a:lstStyle/>
          <a:p>
            <a:fld id="{E5C3AFE5-AA87-46A3-8AEF-92DC5C6A712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bject 13">
            <a:extLst>
              <a:ext uri="{FF2B5EF4-FFF2-40B4-BE49-F238E27FC236}">
                <a16:creationId xmlns="" xmlns:a16="http://schemas.microsoft.com/office/drawing/2014/main" id="{426985CA-2ECC-4706-BA39-018C52F13A49}"/>
              </a:ext>
            </a:extLst>
          </p:cNvPr>
          <p:cNvSpPr txBox="1"/>
          <p:nvPr/>
        </p:nvSpPr>
        <p:spPr>
          <a:xfrm>
            <a:off x="323528" y="160949"/>
            <a:ext cx="8691163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100" b="1" u="sng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Catégorie A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11,1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fr-FR" sz="2100" b="1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fr-FR" sz="2100" b="1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au niveau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d’avant-crise (-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41 220)</a:t>
            </a:r>
            <a:endParaRPr sz="1400" b="1" i="1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5976" y="1628800"/>
            <a:ext cx="35230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Par âge et sexe </a:t>
            </a:r>
            <a:r>
              <a:rPr lang="fr-FR" sz="1700" i="1" dirty="0" smtClean="0"/>
              <a:t>(Cat A) </a:t>
            </a:r>
            <a:r>
              <a:rPr lang="fr-FR" sz="2100" b="1" dirty="0" smtClean="0"/>
              <a:t>:</a:t>
            </a:r>
            <a:endParaRPr lang="fr-FR" sz="21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138199" y="1484784"/>
            <a:ext cx="36491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Par département </a:t>
            </a:r>
            <a:r>
              <a:rPr lang="fr-FR" sz="1700" i="1" dirty="0" smtClean="0"/>
              <a:t>(Cat A) </a:t>
            </a:r>
            <a:r>
              <a:rPr lang="fr-FR" sz="2100" b="1" dirty="0" smtClean="0"/>
              <a:t>:</a:t>
            </a:r>
            <a:endParaRPr lang="fr-FR" sz="21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0" y="2044298"/>
            <a:ext cx="4206605" cy="34567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3" y="1921806"/>
            <a:ext cx="4933409" cy="37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space réservé du numéro de diapositive 58">
            <a:extLst>
              <a:ext uri="{FF2B5EF4-FFF2-40B4-BE49-F238E27FC236}">
                <a16:creationId xmlns="" xmlns:a16="http://schemas.microsoft.com/office/drawing/2014/main" id="{1C2A1FC0-19CF-48E3-8DD0-75CC1419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2768" y="6504094"/>
            <a:ext cx="431232" cy="365125"/>
          </a:xfrm>
        </p:spPr>
        <p:txBody>
          <a:bodyPr/>
          <a:lstStyle/>
          <a:p>
            <a:fld id="{E5C3AFE5-AA87-46A3-8AEF-92DC5C6A712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bject 13">
            <a:extLst>
              <a:ext uri="{FF2B5EF4-FFF2-40B4-BE49-F238E27FC236}">
                <a16:creationId xmlns="" xmlns:a16="http://schemas.microsoft.com/office/drawing/2014/main" id="{426985CA-2ECC-4706-BA39-018C52F13A49}"/>
              </a:ext>
            </a:extLst>
          </p:cNvPr>
          <p:cNvSpPr txBox="1"/>
          <p:nvPr/>
        </p:nvSpPr>
        <p:spPr>
          <a:xfrm>
            <a:off x="179512" y="160949"/>
            <a:ext cx="8835179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5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b="1" u="sng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Catégories ABC </a:t>
            </a:r>
            <a:r>
              <a:rPr lang="fr-FR" sz="2100" b="1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au </a:t>
            </a:r>
            <a:r>
              <a:rPr lang="fr-FR" sz="2100" b="1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du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100" b="1" baseline="300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trimestre 2022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18 850)</a:t>
            </a:r>
            <a:endParaRPr sz="2100" b="1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2796" y="3445785"/>
            <a:ext cx="3173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Par âge et sexe </a:t>
            </a:r>
            <a:r>
              <a:rPr lang="fr-FR" sz="1700" i="1" dirty="0" smtClean="0"/>
              <a:t>ABC) </a:t>
            </a:r>
            <a:r>
              <a:rPr lang="fr-FR" sz="2100" b="1" dirty="0" smtClean="0"/>
              <a:t>:</a:t>
            </a:r>
            <a:endParaRPr lang="fr-FR" sz="21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153775" y="3187237"/>
            <a:ext cx="36491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Par département </a:t>
            </a:r>
            <a:r>
              <a:rPr lang="fr-FR" sz="1700" i="1" dirty="0" smtClean="0"/>
              <a:t>(Cat </a:t>
            </a:r>
            <a:r>
              <a:rPr lang="fr-FR" sz="1700" i="1" dirty="0"/>
              <a:t>ABC) </a:t>
            </a:r>
            <a:r>
              <a:rPr lang="fr-FR" sz="2100" b="1" dirty="0" smtClean="0"/>
              <a:t>:</a:t>
            </a:r>
            <a:endParaRPr lang="fr-FR" sz="21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218923" y="776451"/>
            <a:ext cx="37594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Par catégorie d’inscription :</a:t>
            </a:r>
            <a:endParaRPr lang="fr-FR" sz="21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43323"/>
            <a:ext cx="3204439" cy="11761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935" y="584952"/>
            <a:ext cx="3485991" cy="21955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4" y="3813182"/>
            <a:ext cx="4212701" cy="29385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954" y="3537682"/>
            <a:ext cx="4147430" cy="31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10320344-47C5-41CD-98FB-E8DEDA0D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764" y="2493158"/>
            <a:ext cx="3654157" cy="27432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La conjoncture </a:t>
            </a:r>
            <a:r>
              <a:rPr lang="fr-FR" sz="2800" b="1" dirty="0">
                <a:solidFill>
                  <a:schemeClr val="tx2"/>
                </a:solidFill>
              </a:rPr>
              <a:t>é</a:t>
            </a:r>
            <a:r>
              <a:rPr lang="fr-FR" sz="2800" b="1" dirty="0" smtClean="0">
                <a:solidFill>
                  <a:schemeClr val="tx2"/>
                </a:solidFill>
              </a:rPr>
              <a:t>conomique en </a:t>
            </a:r>
            <a:r>
              <a:rPr lang="fr-FR" sz="2800" b="1" dirty="0" err="1" smtClean="0">
                <a:solidFill>
                  <a:schemeClr val="tx2"/>
                </a:solidFill>
              </a:rPr>
              <a:t>france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819D671D-B9B0-492D-8504-7527DD6864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r="12912"/>
          <a:stretch>
            <a:fillRect/>
          </a:stretch>
        </p:blipFill>
        <p:spPr/>
      </p:pic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xmlns="" id="{177D88E9-6D72-4CBD-AE99-E337099E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FE5-AA87-46A3-8AEF-92DC5C6A712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0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space réservé du numéro de diapositive 58">
            <a:extLst>
              <a:ext uri="{FF2B5EF4-FFF2-40B4-BE49-F238E27FC236}">
                <a16:creationId xmlns="" xmlns:a16="http://schemas.microsoft.com/office/drawing/2014/main" id="{1C2A1FC0-19CF-48E3-8DD0-75CC1419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2768" y="6466989"/>
            <a:ext cx="431232" cy="365125"/>
          </a:xfrm>
        </p:spPr>
        <p:txBody>
          <a:bodyPr/>
          <a:lstStyle/>
          <a:p>
            <a:fld id="{E5C3AFE5-AA87-46A3-8AEF-92DC5C6A712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bject 13">
            <a:extLst>
              <a:ext uri="{FF2B5EF4-FFF2-40B4-BE49-F238E27FC236}">
                <a16:creationId xmlns="" xmlns:a16="http://schemas.microsoft.com/office/drawing/2014/main" id="{426985CA-2ECC-4706-BA39-018C52F13A49}"/>
              </a:ext>
            </a:extLst>
          </p:cNvPr>
          <p:cNvSpPr txBox="1"/>
          <p:nvPr/>
        </p:nvSpPr>
        <p:spPr>
          <a:xfrm>
            <a:off x="887849" y="168827"/>
            <a:ext cx="8083292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100" b="1" u="sng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Catégories ABC </a:t>
            </a:r>
            <a:r>
              <a:rPr lang="fr-FR" sz="2100" b="1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10,0%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</a:t>
            </a:r>
            <a:r>
              <a:rPr lang="fr-FR" sz="2100" b="1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an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67 730)</a:t>
            </a:r>
            <a:endParaRPr sz="2100" b="1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5097" y="3555319"/>
            <a:ext cx="3173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Par âge et sexe </a:t>
            </a:r>
            <a:r>
              <a:rPr lang="fr-FR" sz="1700" i="1" dirty="0" smtClean="0"/>
              <a:t>(Cat ABC)</a:t>
            </a:r>
            <a:endParaRPr lang="fr-FR" sz="21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194966" y="2974733"/>
            <a:ext cx="36491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Par département </a:t>
            </a:r>
            <a:r>
              <a:rPr lang="fr-FR" sz="1700" i="1" dirty="0" smtClean="0"/>
              <a:t>(Cat </a:t>
            </a:r>
            <a:r>
              <a:rPr lang="fr-FR" sz="1700" i="1" dirty="0"/>
              <a:t>ABC) </a:t>
            </a:r>
            <a:r>
              <a:rPr lang="fr-FR" sz="2100" b="1" dirty="0" smtClean="0"/>
              <a:t>:</a:t>
            </a:r>
            <a:endParaRPr lang="fr-FR" sz="21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929495" y="1079248"/>
            <a:ext cx="2262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Par catégorie </a:t>
            </a:r>
            <a:r>
              <a:rPr lang="fr-FR" sz="2100" b="1" dirty="0" smtClean="0"/>
              <a:t>d’inscription</a:t>
            </a:r>
            <a:endParaRPr lang="fr-FR" sz="21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17817"/>
          <a:stretch/>
        </p:blipFill>
        <p:spPr>
          <a:xfrm>
            <a:off x="683568" y="539548"/>
            <a:ext cx="3490199" cy="260863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/>
          <a:srcRect t="89886"/>
          <a:stretch/>
        </p:blipFill>
        <p:spPr>
          <a:xfrm>
            <a:off x="683568" y="3036598"/>
            <a:ext cx="3789758" cy="3486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25527"/>
          <a:stretch/>
        </p:blipFill>
        <p:spPr>
          <a:xfrm>
            <a:off x="395536" y="3951069"/>
            <a:ext cx="3199036" cy="235825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/>
          <a:srcRect t="87123"/>
          <a:stretch/>
        </p:blipFill>
        <p:spPr>
          <a:xfrm>
            <a:off x="424863" y="6404966"/>
            <a:ext cx="3266142" cy="4163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770" y="3385198"/>
            <a:ext cx="4525555" cy="343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space réservé du numéro de diapositive 58">
            <a:extLst>
              <a:ext uri="{FF2B5EF4-FFF2-40B4-BE49-F238E27FC236}">
                <a16:creationId xmlns="" xmlns:a16="http://schemas.microsoft.com/office/drawing/2014/main" id="{1C2A1FC0-19CF-48E3-8DD0-75CC1419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2768" y="6466989"/>
            <a:ext cx="431232" cy="365125"/>
          </a:xfrm>
        </p:spPr>
        <p:txBody>
          <a:bodyPr/>
          <a:lstStyle/>
          <a:p>
            <a:fld id="{E5C3AFE5-AA87-46A3-8AEF-92DC5C6A712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bject 13">
            <a:extLst>
              <a:ext uri="{FF2B5EF4-FFF2-40B4-BE49-F238E27FC236}">
                <a16:creationId xmlns="" xmlns:a16="http://schemas.microsoft.com/office/drawing/2014/main" id="{426985CA-2ECC-4706-BA39-018C52F13A49}"/>
              </a:ext>
            </a:extLst>
          </p:cNvPr>
          <p:cNvSpPr txBox="1"/>
          <p:nvPr/>
        </p:nvSpPr>
        <p:spPr>
          <a:xfrm>
            <a:off x="107504" y="168827"/>
            <a:ext cx="8863638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100" b="1" u="sng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Catégories ABC </a:t>
            </a:r>
            <a:r>
              <a:rPr lang="fr-FR" sz="2100" b="1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3,9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FR" sz="2100" b="1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au niveau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d’avant-crise (- </a:t>
            </a:r>
            <a:r>
              <a:rPr lang="fr-FR" sz="21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24 760)</a:t>
            </a:r>
            <a:endParaRPr sz="2100" b="1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5097" y="3555319"/>
            <a:ext cx="3173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Par âge et sexe </a:t>
            </a:r>
            <a:r>
              <a:rPr lang="fr-FR" sz="1700" i="1" dirty="0" smtClean="0"/>
              <a:t>(Cat ABC) </a:t>
            </a:r>
            <a:endParaRPr lang="fr-FR" sz="21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327862" y="3188505"/>
            <a:ext cx="36491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Par département </a:t>
            </a:r>
            <a:r>
              <a:rPr lang="fr-FR" sz="1700" i="1" dirty="0" smtClean="0"/>
              <a:t>(Cat </a:t>
            </a:r>
            <a:r>
              <a:rPr lang="fr-FR" sz="1700" i="1" dirty="0"/>
              <a:t>ABC) </a:t>
            </a:r>
            <a:r>
              <a:rPr lang="fr-FR" sz="2100" b="1" dirty="0" smtClean="0"/>
              <a:t>:</a:t>
            </a:r>
            <a:endParaRPr lang="fr-FR" sz="21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200260" y="1528896"/>
            <a:ext cx="2218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Par catégorie d’inscription :</a:t>
            </a:r>
            <a:endParaRPr lang="fr-FR" sz="21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7" y="3861743"/>
            <a:ext cx="3606823" cy="29638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504815"/>
            <a:ext cx="3348826" cy="266211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5" y="3536729"/>
            <a:ext cx="4338989" cy="32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9678"/>
            <a:ext cx="9144000" cy="2722720"/>
          </a:xfrm>
          <a:prstGeom prst="rect">
            <a:avLst/>
          </a:prstGeom>
        </p:spPr>
      </p:pic>
      <p:sp>
        <p:nvSpPr>
          <p:cNvPr id="327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2B4B9B-0717-4A2D-85E9-9E87C31811F6}" type="slidenum">
              <a:rPr lang="fr-FR" altLang="fr-FR" sz="12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fr-FR" altLang="fr-FR" sz="12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840760" cy="32316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altLang="fr-FR" sz="1800" b="1" dirty="0" smtClean="0">
                <a:solidFill>
                  <a:srgbClr val="EA4C37"/>
                </a:solidFill>
              </a:rPr>
              <a:t>Évolution annuelle des DEFM par région</a:t>
            </a:r>
            <a:br>
              <a:rPr lang="fr-FR" altLang="fr-FR" sz="1800" b="1" dirty="0" smtClean="0">
                <a:solidFill>
                  <a:srgbClr val="EA4C37"/>
                </a:solidFill>
              </a:rPr>
            </a:br>
            <a:endParaRPr lang="fr-FR" altLang="fr-FR" sz="1200" dirty="0" smtClean="0">
              <a:solidFill>
                <a:srgbClr val="EA4C37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gray">
          <a:xfrm>
            <a:off x="683568" y="692696"/>
            <a:ext cx="1384283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Cat A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gray">
          <a:xfrm>
            <a:off x="7614249" y="692696"/>
            <a:ext cx="1376217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Cat B et C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gray">
          <a:xfrm>
            <a:off x="865325" y="4869160"/>
            <a:ext cx="1393263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Cat ABC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70387" y="4618520"/>
            <a:ext cx="1509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Données CVS – Evolution entre </a:t>
            </a:r>
            <a:r>
              <a:rPr lang="fr-FR" sz="1200" i="1" dirty="0" smtClean="0"/>
              <a:t>1</a:t>
            </a:r>
            <a:r>
              <a:rPr lang="fr-FR" sz="1200" i="1" baseline="30000" dirty="0" smtClean="0"/>
              <a:t>e</a:t>
            </a:r>
            <a:r>
              <a:rPr lang="fr-FR" sz="1200" i="1" baseline="30000" dirty="0" smtClean="0"/>
              <a:t>r</a:t>
            </a:r>
            <a:r>
              <a:rPr lang="fr-FR" sz="1200" i="1" dirty="0" smtClean="0"/>
              <a:t> trimestre </a:t>
            </a:r>
            <a:r>
              <a:rPr lang="fr-FR" sz="1200" i="1" dirty="0" smtClean="0"/>
              <a:t>2021 </a:t>
            </a:r>
            <a:r>
              <a:rPr lang="fr-FR" sz="1200" i="1" dirty="0"/>
              <a:t>et </a:t>
            </a:r>
            <a:r>
              <a:rPr lang="fr-FR" sz="1200" i="1" dirty="0" smtClean="0"/>
              <a:t>1</a:t>
            </a:r>
            <a:r>
              <a:rPr lang="fr-FR" sz="1200" i="1" baseline="30000" dirty="0" smtClean="0"/>
              <a:t>er</a:t>
            </a:r>
            <a:r>
              <a:rPr lang="fr-FR" sz="1200" i="1" dirty="0" smtClean="0"/>
              <a:t> trimestre 2022</a:t>
            </a:r>
            <a:endParaRPr lang="fr-FR" sz="12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071701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504"/>
            <a:ext cx="9144000" cy="2759540"/>
          </a:xfrm>
          <a:prstGeom prst="rect">
            <a:avLst/>
          </a:prstGeom>
        </p:spPr>
      </p:pic>
      <p:sp>
        <p:nvSpPr>
          <p:cNvPr id="327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2B4B9B-0717-4A2D-85E9-9E87C31811F6}" type="slidenum">
              <a:rPr lang="fr-FR" altLang="fr-FR" sz="12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fr-FR" altLang="fr-FR" sz="1200" dirty="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840760" cy="32316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altLang="fr-FR" sz="1800" b="1" dirty="0" smtClean="0">
                <a:solidFill>
                  <a:srgbClr val="EA4C37"/>
                </a:solidFill>
              </a:rPr>
              <a:t>Évolution annuelle des DEFM par département</a:t>
            </a:r>
            <a:br>
              <a:rPr lang="fr-FR" altLang="fr-FR" sz="1800" b="1" dirty="0" smtClean="0">
                <a:solidFill>
                  <a:srgbClr val="EA4C37"/>
                </a:solidFill>
              </a:rPr>
            </a:br>
            <a:endParaRPr lang="fr-FR" altLang="fr-FR" sz="1200" dirty="0" smtClean="0">
              <a:solidFill>
                <a:srgbClr val="EA4C37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gray">
          <a:xfrm>
            <a:off x="755576" y="645046"/>
            <a:ext cx="1384283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Cat A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gray">
          <a:xfrm>
            <a:off x="6508151" y="634360"/>
            <a:ext cx="1376217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Cat B et C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gray">
          <a:xfrm>
            <a:off x="782379" y="4114680"/>
            <a:ext cx="1393263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Cat ABC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70387" y="4618520"/>
            <a:ext cx="1509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Données CVS – Evolution entre 1</a:t>
            </a:r>
            <a:r>
              <a:rPr lang="fr-FR" sz="1200" i="1" baseline="30000" dirty="0"/>
              <a:t>er</a:t>
            </a:r>
            <a:r>
              <a:rPr lang="fr-FR" sz="1200" i="1" dirty="0"/>
              <a:t> trimestre 2021 et 1</a:t>
            </a:r>
            <a:r>
              <a:rPr lang="fr-FR" sz="1200" i="1" baseline="30000" dirty="0"/>
              <a:t>er</a:t>
            </a:r>
            <a:r>
              <a:rPr lang="fr-FR" sz="1200" i="1" dirty="0"/>
              <a:t> trimestre 2022</a:t>
            </a:r>
            <a:endParaRPr lang="fr-FR" sz="12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074750"/>
            <a:ext cx="457849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10320344-47C5-41CD-98FB-E8DEDA0D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764" y="1916832"/>
            <a:ext cx="3654157" cy="3319526"/>
          </a:xfrm>
        </p:spPr>
        <p:txBody>
          <a:bodyPr>
            <a:normAutofit/>
          </a:bodyPr>
          <a:lstStyle/>
          <a:p>
            <a:r>
              <a:rPr lang="fr-FR" sz="2600" b="1" dirty="0" smtClean="0">
                <a:solidFill>
                  <a:schemeClr val="tx2"/>
                </a:solidFill>
              </a:rPr>
              <a:t>La demande d’emploi des publics spécifiques</a:t>
            </a:r>
            <a:endParaRPr lang="fr-FR" sz="2600" b="1" dirty="0">
              <a:solidFill>
                <a:schemeClr val="tx2"/>
              </a:solidFill>
            </a:endParaRP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819D671D-B9B0-492D-8504-7527DD6864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r="12912"/>
          <a:stretch>
            <a:fillRect/>
          </a:stretch>
        </p:blipFill>
        <p:spPr/>
      </p:pic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xmlns="" id="{177D88E9-6D72-4CBD-AE99-E337099E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FE5-AA87-46A3-8AEF-92DC5C6A7126}" type="slidenum">
              <a:rPr lang="fr-FR" smtClean="0"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3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994899" y="216367"/>
            <a:ext cx="75975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9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annuelle DEFM ABC – </a:t>
            </a:r>
            <a:r>
              <a:rPr lang="fr-FR" sz="24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JEUNES</a:t>
            </a:r>
            <a:r>
              <a:rPr lang="fr-FR" sz="19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(moins de 25 ans)</a:t>
            </a:r>
            <a:endParaRPr lang="fr-FR" sz="1900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6948264" y="1340768"/>
            <a:ext cx="1600307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Par </a:t>
            </a:r>
            <a:r>
              <a:rPr lang="en-US" altLang="fr-FR" sz="20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région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6417061" y="4542612"/>
            <a:ext cx="2096297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Par </a:t>
            </a:r>
            <a:r>
              <a:rPr lang="en-US" altLang="fr-FR" sz="20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département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54690" y="6581001"/>
            <a:ext cx="5179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Données CVS – Evolution entre 1</a:t>
            </a:r>
            <a:r>
              <a:rPr lang="fr-FR" sz="1200" i="1" baseline="30000" dirty="0"/>
              <a:t>er</a:t>
            </a:r>
            <a:r>
              <a:rPr lang="fr-FR" sz="1200" i="1" dirty="0"/>
              <a:t> trimestre 2021 et 1</a:t>
            </a:r>
            <a:r>
              <a:rPr lang="fr-FR" sz="1200" i="1" baseline="30000" dirty="0"/>
              <a:t>er</a:t>
            </a:r>
            <a:r>
              <a:rPr lang="fr-FR" sz="1200" i="1" dirty="0"/>
              <a:t> trimestre 2022</a:t>
            </a:r>
            <a:endParaRPr lang="fr-FR" sz="1200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573016"/>
            <a:ext cx="4584589" cy="27556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740" y="691208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994899" y="216367"/>
            <a:ext cx="75975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9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annuelle DEFM ABC – </a:t>
            </a:r>
            <a:r>
              <a:rPr lang="fr-FR" sz="24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SENIORS</a:t>
            </a:r>
            <a:r>
              <a:rPr lang="fr-FR" sz="19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(50 ans et plus)</a:t>
            </a:r>
            <a:endParaRPr lang="fr-FR" sz="1900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6948264" y="1340768"/>
            <a:ext cx="1600307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Par </a:t>
            </a:r>
            <a:r>
              <a:rPr lang="en-US" altLang="fr-FR" sz="20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région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6444208" y="4221088"/>
            <a:ext cx="2096297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Par </a:t>
            </a:r>
            <a:r>
              <a:rPr lang="en-US" altLang="fr-FR" sz="20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département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54690" y="6581001"/>
            <a:ext cx="5179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Données CVS – Evolution entre 1</a:t>
            </a:r>
            <a:r>
              <a:rPr lang="fr-FR" sz="1200" i="1" baseline="30000" dirty="0"/>
              <a:t>er</a:t>
            </a:r>
            <a:r>
              <a:rPr lang="fr-FR" sz="1200" i="1" dirty="0"/>
              <a:t> trimestre 2021 et 1</a:t>
            </a:r>
            <a:r>
              <a:rPr lang="fr-FR" sz="1200" i="1" baseline="30000" dirty="0"/>
              <a:t>er</a:t>
            </a:r>
            <a:r>
              <a:rPr lang="fr-FR" sz="1200" i="1" dirty="0"/>
              <a:t> trimestre 2022</a:t>
            </a:r>
            <a:endParaRPr lang="fr-FR" sz="12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645024"/>
            <a:ext cx="4584589" cy="27495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3" y="799811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994899" y="216367"/>
            <a:ext cx="7597557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9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annuelle DEFM ABC - </a:t>
            </a:r>
            <a:r>
              <a:rPr lang="fr-FR" sz="25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FEMMES</a:t>
            </a:r>
            <a:endParaRPr lang="fr-FR" sz="2500" b="1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6948264" y="1340768"/>
            <a:ext cx="1600307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Par </a:t>
            </a:r>
            <a:r>
              <a:rPr lang="en-US" altLang="fr-FR" sz="20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région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6444208" y="4221088"/>
            <a:ext cx="2096297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Par </a:t>
            </a:r>
            <a:r>
              <a:rPr lang="en-US" altLang="fr-FR" sz="20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département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54690" y="6581001"/>
            <a:ext cx="5179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Données CVS – Evolution entre 1</a:t>
            </a:r>
            <a:r>
              <a:rPr lang="fr-FR" sz="1200" i="1" baseline="30000" dirty="0"/>
              <a:t>er</a:t>
            </a:r>
            <a:r>
              <a:rPr lang="fr-FR" sz="1200" i="1" dirty="0"/>
              <a:t> trimestre 2021 et 1</a:t>
            </a:r>
            <a:r>
              <a:rPr lang="fr-FR" sz="1200" i="1" baseline="30000" dirty="0"/>
              <a:t>er</a:t>
            </a:r>
            <a:r>
              <a:rPr lang="fr-FR" sz="1200" i="1" dirty="0"/>
              <a:t> trimestre 2022</a:t>
            </a:r>
            <a:endParaRPr lang="fr-FR" sz="12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573016"/>
            <a:ext cx="4584589" cy="27556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70" y="719286"/>
            <a:ext cx="4584589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994899" y="216367"/>
            <a:ext cx="75975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9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annuelle DEFM ABC – </a:t>
            </a:r>
            <a:r>
              <a:rPr lang="fr-FR" sz="2400" b="1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Chômeurs longue durée</a:t>
            </a:r>
            <a:endParaRPr lang="fr-FR" sz="2400" b="1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6948264" y="1340768"/>
            <a:ext cx="1600307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Par </a:t>
            </a:r>
            <a:r>
              <a:rPr lang="en-US" altLang="fr-FR" sz="20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région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6444208" y="4581128"/>
            <a:ext cx="2096297" cy="648072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Par </a:t>
            </a:r>
            <a:r>
              <a:rPr lang="en-US" altLang="fr-FR" sz="20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département</a:t>
            </a:r>
            <a:endParaRPr lang="en-US" altLang="fr-FR" sz="20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54690" y="6581001"/>
            <a:ext cx="5179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Données CVS – Evolution entre 1</a:t>
            </a:r>
            <a:r>
              <a:rPr lang="fr-FR" sz="1200" i="1" baseline="30000" dirty="0"/>
              <a:t>er</a:t>
            </a:r>
            <a:r>
              <a:rPr lang="fr-FR" sz="1200" i="1" dirty="0"/>
              <a:t> trimestre 2021 et 1</a:t>
            </a:r>
            <a:r>
              <a:rPr lang="fr-FR" sz="1200" i="1" baseline="30000" dirty="0"/>
              <a:t>er</a:t>
            </a:r>
            <a:r>
              <a:rPr lang="fr-FR" sz="1200" i="1" dirty="0"/>
              <a:t> trimestre 2022</a:t>
            </a:r>
            <a:endParaRPr lang="fr-FR" sz="12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645024"/>
            <a:ext cx="4584589" cy="27556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000" y="743958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67A2-EB7C-4FAC-BCF9-6631DA80CD58}" type="slidenum">
              <a:rPr lang="fr-FR" altLang="fr-FR" smtClean="0"/>
              <a:pPr>
                <a:defRPr/>
              </a:pPr>
              <a:t>49</a:t>
            </a:fld>
            <a:endParaRPr lang="fr-FR" altLang="fr-FR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994899" y="44624"/>
            <a:ext cx="7248927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9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publics en baisse sur un an (notamment </a:t>
            </a:r>
            <a:r>
              <a:rPr lang="fr-FR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DELD, cat. A </a:t>
            </a:r>
            <a:r>
              <a:rPr lang="fr-FR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les </a:t>
            </a:r>
            <a:r>
              <a:rPr lang="fr-FR" sz="19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jeunes), hormis les catégories B et C qui </a:t>
            </a:r>
            <a:r>
              <a:rPr lang="fr-FR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restent en hausse</a:t>
            </a:r>
            <a:endParaRPr lang="fr-FR" sz="1900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913990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Evolution annuelle DEFM ABC, entre </a:t>
            </a:r>
            <a:r>
              <a:rPr lang="fr-FR" sz="1400" i="1" dirty="0" smtClean="0"/>
              <a:t>mars 2021 </a:t>
            </a:r>
            <a:r>
              <a:rPr lang="fr-FR" sz="1400" i="1" dirty="0" smtClean="0"/>
              <a:t>et </a:t>
            </a:r>
            <a:r>
              <a:rPr lang="fr-FR" sz="1400" i="1" dirty="0" smtClean="0"/>
              <a:t>mars 2022</a:t>
            </a:r>
            <a:r>
              <a:rPr lang="fr-FR" sz="1400" i="1" dirty="0" smtClean="0"/>
              <a:t>, en Auvergne-Rhône-Alpes</a:t>
            </a:r>
            <a:endParaRPr lang="fr-FR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6444476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Données brutes</a:t>
            </a:r>
            <a:endParaRPr lang="fr-FR" sz="12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0565"/>
            <a:ext cx="7488250" cy="46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4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67A2-EB7C-4FAC-BCF9-6631DA80CD58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899592" y="116632"/>
            <a:ext cx="793122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PIB </a:t>
            </a:r>
            <a:r>
              <a:rPr lang="fr-FR" sz="16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marque le pas au premier trimestre 2022, en lien avec la faiblesse de la demande intérieure</a:t>
            </a:r>
            <a:endParaRPr lang="fr-FR" sz="1600" dirty="0" smtClean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gray">
          <a:xfrm>
            <a:off x="1331641" y="1180014"/>
            <a:ext cx="6655351" cy="548106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Evolution </a:t>
            </a:r>
            <a:r>
              <a:rPr lang="en-US" altLang="fr-FR" sz="16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trimestrielle</a:t>
            </a:r>
            <a:r>
              <a:rPr lang="en-US" altLang="fr-FR" sz="16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du PIB </a:t>
            </a:r>
            <a:r>
              <a:rPr lang="en-US" altLang="fr-FR" sz="16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en</a:t>
            </a:r>
            <a:r>
              <a:rPr lang="en-US" altLang="fr-FR" sz="16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France</a:t>
            </a:r>
            <a:endParaRPr lang="en-US" altLang="fr-FR" sz="12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2123192"/>
            <a:ext cx="7927769" cy="44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17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10320344-47C5-41CD-98FB-E8DEDA0D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764" y="2492896"/>
            <a:ext cx="3654157" cy="1224136"/>
          </a:xfrm>
        </p:spPr>
        <p:txBody>
          <a:bodyPr>
            <a:normAutofit/>
          </a:bodyPr>
          <a:lstStyle/>
          <a:p>
            <a:r>
              <a:rPr lang="fr-FR" sz="2600" b="1" dirty="0" smtClean="0">
                <a:solidFill>
                  <a:schemeClr val="tx2"/>
                </a:solidFill>
              </a:rPr>
              <a:t>LE chômage indemnisé</a:t>
            </a:r>
            <a:endParaRPr lang="fr-FR" sz="2600" b="1" dirty="0">
              <a:solidFill>
                <a:schemeClr val="tx2"/>
              </a:solidFill>
            </a:endParaRP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819D671D-B9B0-492D-8504-7527DD6864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r="12912"/>
          <a:stretch>
            <a:fillRect/>
          </a:stretch>
        </p:blipFill>
        <p:spPr/>
      </p:pic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xmlns="" id="{177D88E9-6D72-4CBD-AE99-E337099E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FE5-AA87-46A3-8AEF-92DC5C6A7126}" type="slidenum">
              <a:rPr lang="fr-FR" smtClean="0"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35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959" t="10294" r="1291" b="1448"/>
          <a:stretch/>
        </p:blipFill>
        <p:spPr>
          <a:xfrm>
            <a:off x="683568" y="3861048"/>
            <a:ext cx="7344816" cy="2664296"/>
          </a:xfrm>
          <a:prstGeom prst="rect">
            <a:avLst/>
          </a:prstGeom>
        </p:spPr>
      </p:pic>
      <p:sp>
        <p:nvSpPr>
          <p:cNvPr id="8499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75961" y="6381750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ED5C44-65C9-4CB3-8468-BFB1CB9C4CFD}" type="slidenum">
              <a:rPr lang="fr-FR" altLang="fr-FR" sz="1200" smtClean="0"/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fr-FR" altLang="fr-FR" sz="1200" dirty="0" smtClean="0"/>
          </a:p>
        </p:txBody>
      </p:sp>
      <p:sp>
        <p:nvSpPr>
          <p:cNvPr id="84996" name="Text Box 7"/>
          <p:cNvSpPr txBox="1">
            <a:spLocks noChangeArrowheads="1"/>
          </p:cNvSpPr>
          <p:nvPr/>
        </p:nvSpPr>
        <p:spPr bwMode="auto">
          <a:xfrm>
            <a:off x="5767722" y="6569075"/>
            <a:ext cx="337628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900" i="1" dirty="0" smtClean="0">
                <a:solidFill>
                  <a:schemeClr val="accent6"/>
                </a:solidFill>
              </a:rPr>
              <a:t>Source : Fichier National des Allocataires - STOCHO</a:t>
            </a:r>
            <a:endParaRPr lang="fr-FR" altLang="fr-FR" sz="900" i="1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908720"/>
            <a:ext cx="823598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/>
              <a:t>365 100 demandeurs d'emploi sont indemnisés en fin de mois (soit 50% de la demande d'emploi), dont 297 900 en ARE</a:t>
            </a:r>
          </a:p>
          <a:p>
            <a:endParaRPr lang="fr-FR" sz="1500" dirty="0"/>
          </a:p>
          <a:p>
            <a:r>
              <a:rPr lang="fr-FR" sz="1500" dirty="0"/>
              <a:t>Un demandeur d'emploi indemnisé par l’Assurance chômage touche en moyenne 1 300 € / mois (brut)	</a:t>
            </a:r>
          </a:p>
          <a:p>
            <a:r>
              <a:rPr lang="fr-FR" sz="1500" dirty="0"/>
              <a:t>- 5% des indemnisés par l’Assurance chômage touchent moins de 530 € / mois (brut)</a:t>
            </a:r>
          </a:p>
          <a:p>
            <a:r>
              <a:rPr lang="fr-FR" sz="1500" dirty="0"/>
              <a:t>- 25% des indemnisés par l’Assurance chômage touchent moins de 940 € / mois (brut)</a:t>
            </a:r>
          </a:p>
          <a:p>
            <a:r>
              <a:rPr lang="fr-FR" sz="1500" dirty="0"/>
              <a:t>- 50% des indemnisés par l’Assurance chômage touchent moins de 1 110 € / mois (brut)</a:t>
            </a:r>
          </a:p>
          <a:p>
            <a:r>
              <a:rPr lang="fr-FR" sz="1500" dirty="0"/>
              <a:t>- 75% des indemnisés par l’Assurance chômage touchent moins de 1 410 € / mois (brut)</a:t>
            </a:r>
          </a:p>
          <a:p>
            <a:r>
              <a:rPr lang="fr-FR" sz="1500" dirty="0"/>
              <a:t>- 95% des indemnisés par l’Assurance chômage touchent moins de 2 680 € / mois (brut)</a:t>
            </a:r>
          </a:p>
        </p:txBody>
      </p:sp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426985CA-2ECC-4706-BA39-018C52F13A49}"/>
              </a:ext>
            </a:extLst>
          </p:cNvPr>
          <p:cNvSpPr txBox="1"/>
          <p:nvPr/>
        </p:nvSpPr>
        <p:spPr>
          <a:xfrm>
            <a:off x="994899" y="216367"/>
            <a:ext cx="7597557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9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demandeurs d’emploi indemnisés en </a:t>
            </a:r>
            <a:r>
              <a:rPr lang="fr-FR" sz="1900" dirty="0" err="1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Auvergne-Rhône-Alpes</a:t>
            </a:r>
            <a:endParaRPr lang="fr-FR" sz="1900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8524" y="3593952"/>
            <a:ext cx="8714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u="sng" dirty="0" smtClean="0"/>
              <a:t>Part de demandeurs d’emploi indemnisés (toutes catégories), en </a:t>
            </a:r>
            <a:r>
              <a:rPr lang="fr-FR" sz="1200" b="1" i="1" u="sng" dirty="0" err="1" smtClean="0"/>
              <a:t>Auvergne-Rhône-Alpes</a:t>
            </a:r>
            <a:r>
              <a:rPr lang="fr-FR" sz="1200" b="1" i="1" u="sng" dirty="0" smtClean="0"/>
              <a:t>, par mois</a:t>
            </a:r>
            <a:endParaRPr lang="fr-FR" sz="1200" b="1" i="1" u="sng" dirty="0"/>
          </a:p>
        </p:txBody>
      </p:sp>
    </p:spTree>
    <p:extLst>
      <p:ext uri="{BB962C8B-B14F-4D97-AF65-F5344CB8AC3E}">
        <p14:creationId xmlns:p14="http://schemas.microsoft.com/office/powerpoint/2010/main" val="1062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1925" y="5334000"/>
            <a:ext cx="8823325" cy="954103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fr-FR" sz="1400" dirty="0">
                <a:ea typeface="ＭＳ Ｐゴシック" pitchFamily="34" charset="-128"/>
              </a:rPr>
              <a:t>La région </a:t>
            </a:r>
            <a:r>
              <a:rPr lang="fr-FR" sz="1400" dirty="0" err="1">
                <a:ea typeface="ＭＳ Ｐゴシック" pitchFamily="34" charset="-128"/>
              </a:rPr>
              <a:t>Auvergne-Rhône-Alpes</a:t>
            </a:r>
            <a:r>
              <a:rPr lang="fr-FR" sz="1400" dirty="0">
                <a:ea typeface="ＭＳ Ｐゴシック" pitchFamily="34" charset="-128"/>
              </a:rPr>
              <a:t> compte 365 100 demandeurs d’emploi indemnisés au 30 septembre 2021, soit un nombre en baisse de -6,7% sur un an. Parmi eux, 87% sont indemnisés au titre de l’Assurance chômage et 9% sont bénéficiaires d’une allocation d’Etat.</a:t>
            </a:r>
          </a:p>
          <a:p>
            <a:pPr>
              <a:defRPr/>
            </a:pPr>
            <a:endParaRPr lang="fr-FR" sz="1400" dirty="0">
              <a:ea typeface="ＭＳ Ｐゴシック" pitchFamily="34" charset="-128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="" xmlns:a16="http://schemas.microsoft.com/office/drawing/2014/main" id="{426985CA-2ECC-4706-BA39-018C52F13A49}"/>
              </a:ext>
            </a:extLst>
          </p:cNvPr>
          <p:cNvSpPr txBox="1"/>
          <p:nvPr/>
        </p:nvSpPr>
        <p:spPr>
          <a:xfrm>
            <a:off x="994899" y="216367"/>
            <a:ext cx="7597557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9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demandeurs d’emploi indemnisés en </a:t>
            </a:r>
            <a:r>
              <a:rPr lang="fr-FR" sz="1900" dirty="0" err="1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Auvergne-Rhône-Alpes</a:t>
            </a:r>
            <a:endParaRPr lang="fr-FR" sz="1900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55" y="943369"/>
            <a:ext cx="866926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10320344-47C5-41CD-98FB-E8DEDA0D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8" y="2060848"/>
            <a:ext cx="3654157" cy="2088232"/>
          </a:xfrm>
        </p:spPr>
        <p:txBody>
          <a:bodyPr>
            <a:normAutofit/>
          </a:bodyPr>
          <a:lstStyle/>
          <a:p>
            <a:r>
              <a:rPr lang="fr-FR" sz="2600" b="1" dirty="0">
                <a:solidFill>
                  <a:schemeClr val="tx2"/>
                </a:solidFill>
              </a:rPr>
              <a:t>Les reprises d’emploi des demandeurs d’emploi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819D671D-B9B0-492D-8504-7527DD6864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r="12912"/>
          <a:stretch>
            <a:fillRect/>
          </a:stretch>
        </p:blipFill>
        <p:spPr/>
      </p:pic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xmlns="" id="{177D88E9-6D72-4CBD-AE99-E337099E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FE5-AA87-46A3-8AEF-92DC5C6A7126}" type="slidenum">
              <a:rPr lang="fr-FR" smtClean="0"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9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837D17-1FD8-4FB2-A44B-21C0F092128A}" type="slidenum">
              <a:rPr lang="fr-FR" altLang="fr-FR" sz="1200" smtClean="0"/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fr-FR" altLang="fr-FR" sz="1200" smtClean="0"/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899592" y="188640"/>
            <a:ext cx="7658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EA4C37"/>
                </a:solidFill>
              </a:rPr>
              <a:t>Les reprises d’emploi des demandeurs </a:t>
            </a:r>
            <a:r>
              <a:rPr lang="fr-FR" altLang="fr-FR" sz="1800" b="1" dirty="0" smtClean="0">
                <a:solidFill>
                  <a:srgbClr val="EA4C37"/>
                </a:solidFill>
              </a:rPr>
              <a:t>en Auvergne-Rhône-Alpes</a:t>
            </a:r>
            <a:endParaRPr lang="fr-FR" altLang="fr-FR" sz="1800" b="1" dirty="0">
              <a:solidFill>
                <a:srgbClr val="EA4C37"/>
              </a:solidFill>
            </a:endParaRP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94356" y="1252808"/>
            <a:ext cx="55718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100" u="sng" dirty="0"/>
              <a:t>Nombre </a:t>
            </a:r>
            <a:r>
              <a:rPr lang="fr-FR" altLang="fr-FR" sz="1100" u="sng" dirty="0" smtClean="0"/>
              <a:t>mensuel de </a:t>
            </a:r>
            <a:r>
              <a:rPr lang="fr-FR" altLang="fr-FR" sz="1100" u="sng" dirty="0"/>
              <a:t>reprises </a:t>
            </a:r>
            <a:r>
              <a:rPr lang="fr-FR" altLang="fr-FR" sz="1100" u="sng" dirty="0" smtClean="0"/>
              <a:t>d’emploi (ACO1)</a:t>
            </a:r>
            <a:endParaRPr lang="fr-FR" altLang="fr-FR" sz="1100" u="sng" dirty="0"/>
          </a:p>
        </p:txBody>
      </p:sp>
      <p:sp>
        <p:nvSpPr>
          <p:cNvPr id="89093" name="Text Box 8"/>
          <p:cNvSpPr txBox="1">
            <a:spLocks noChangeArrowheads="1"/>
          </p:cNvSpPr>
          <p:nvPr/>
        </p:nvSpPr>
        <p:spPr bwMode="auto">
          <a:xfrm>
            <a:off x="251520" y="5904706"/>
            <a:ext cx="8208962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100" b="1" u="sng" dirty="0"/>
              <a:t>La mesure de l’accès ou du retour à l’emploi prend en compte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100" dirty="0"/>
              <a:t>les demandeurs d’emploi inscrits en catégorie A ou B ayant une Déclaration Préalables à l’Embauche (DPAE) d’un mois ou plus, sortants des listes en déclarant une reprise d’emploi, ou basculant sous certaines conditions en catégorie C ou E. </a:t>
            </a: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426985CA-2ECC-4706-BA39-018C52F13A49}"/>
              </a:ext>
            </a:extLst>
          </p:cNvPr>
          <p:cNvSpPr txBox="1"/>
          <p:nvPr/>
        </p:nvSpPr>
        <p:spPr>
          <a:xfrm>
            <a:off x="5719333" y="2204864"/>
            <a:ext cx="3389171" cy="1882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décembre 2021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le nombre de reprises d’emploi est 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en hausse de 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par rapport à 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décembre 2020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baisse de - 1% 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par rapport à 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décembre 2019</a:t>
            </a:r>
            <a:endParaRPr lang="fr-FR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70786"/>
            <a:ext cx="5085500" cy="3277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67A2-EB7C-4FAC-BCF9-6631DA80CD58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900229" y="71820"/>
            <a:ext cx="8105228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7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difficultés </a:t>
            </a:r>
            <a:r>
              <a:rPr lang="fr-FR" sz="1700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d’approvisionnement restent vives mais refluent quelque </a:t>
            </a:r>
            <a:r>
              <a:rPr lang="fr-FR" sz="17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7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difficultés </a:t>
            </a:r>
            <a:r>
              <a:rPr lang="fr-FR" sz="1700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recrutement atteignent des niveaux inédits</a:t>
            </a:r>
            <a:endParaRPr sz="1700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gray">
          <a:xfrm>
            <a:off x="1219201" y="728060"/>
            <a:ext cx="6400799" cy="899909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1600" b="1" dirty="0" smtClean="0">
                <a:solidFill>
                  <a:schemeClr val="bg1"/>
                </a:solidFill>
              </a:rPr>
              <a:t>Difficultés d’approvisionnement et de demande dans l’industrie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% d’entreprises concernées </a:t>
            </a:r>
            <a:r>
              <a:rPr lang="en-US" altLang="fr-FR" sz="12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(source INSEE)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7880"/>
          <a:stretch/>
        </p:blipFill>
        <p:spPr>
          <a:xfrm>
            <a:off x="1643336" y="1772816"/>
            <a:ext cx="5976664" cy="48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4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67A2-EB7C-4FAC-BCF9-6631DA80CD58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900229" y="171460"/>
            <a:ext cx="8105228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difficultés </a:t>
            </a:r>
            <a:r>
              <a:rPr lang="fr-FR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recrutement </a:t>
            </a:r>
            <a:r>
              <a:rPr lang="fr-FR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atteignent </a:t>
            </a:r>
            <a:r>
              <a:rPr lang="fr-FR" dirty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niveaux records</a:t>
            </a:r>
            <a:endParaRPr sz="1900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gray">
          <a:xfrm>
            <a:off x="1043608" y="764704"/>
            <a:ext cx="6400799" cy="899909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1600" b="1" dirty="0" smtClean="0">
                <a:solidFill>
                  <a:schemeClr val="bg1"/>
                </a:solidFill>
              </a:rPr>
              <a:t>Difficultés de recrutement </a:t>
            </a:r>
            <a:r>
              <a:rPr lang="en-US" altLang="fr-FR" sz="12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(source INSEE)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2333" b="1998"/>
          <a:stretch/>
        </p:blipFill>
        <p:spPr>
          <a:xfrm>
            <a:off x="1043608" y="1739436"/>
            <a:ext cx="6455674" cy="50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71" y="3789066"/>
            <a:ext cx="2591260" cy="29517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74" y="3808441"/>
            <a:ext cx="2562873" cy="29130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334" y="759086"/>
            <a:ext cx="2657626" cy="30461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255" y="759086"/>
            <a:ext cx="2603473" cy="2986116"/>
          </a:xfrm>
          <a:prstGeom prst="rect">
            <a:avLst/>
          </a:prstGeom>
        </p:spPr>
      </p:pic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881F4D3-FBDF-425F-9630-727AF652358C}" type="slidenum">
              <a:rPr lang="fr-FR" altLang="fr-FR" sz="12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200" dirty="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560840" cy="590038"/>
          </a:xfrm>
        </p:spPr>
        <p:txBody>
          <a:bodyPr/>
          <a:lstStyle/>
          <a:p>
            <a:pPr algn="l" eaLnBrk="1" hangingPunct="1"/>
            <a:r>
              <a:rPr lang="fr-FR" altLang="fr-FR" sz="1700" dirty="0" smtClean="0">
                <a:solidFill>
                  <a:srgbClr val="EA4C37"/>
                </a:solidFill>
              </a:rPr>
              <a:t>Forte hausse des prix, </a:t>
            </a:r>
            <a:r>
              <a:rPr lang="fr-FR" altLang="fr-FR" sz="1700" dirty="0">
                <a:solidFill>
                  <a:srgbClr val="EA4C37"/>
                </a:solidFill>
              </a:rPr>
              <a:t>consommation des </a:t>
            </a:r>
            <a:r>
              <a:rPr lang="fr-FR" altLang="fr-FR" sz="1700" dirty="0" smtClean="0">
                <a:solidFill>
                  <a:srgbClr val="EA4C37"/>
                </a:solidFill>
              </a:rPr>
              <a:t>ménages, </a:t>
            </a:r>
            <a:r>
              <a:rPr lang="fr-FR" altLang="fr-FR" sz="1700" dirty="0" smtClean="0">
                <a:solidFill>
                  <a:srgbClr val="EA4C37"/>
                </a:solidFill>
              </a:rPr>
              <a:t>production </a:t>
            </a:r>
            <a:r>
              <a:rPr lang="fr-FR" altLang="fr-FR" sz="1700" dirty="0" smtClean="0">
                <a:solidFill>
                  <a:srgbClr val="EA4C37"/>
                </a:solidFill>
              </a:rPr>
              <a:t>industrielle, </a:t>
            </a:r>
            <a:r>
              <a:rPr lang="fr-FR" altLang="fr-FR" sz="1700" dirty="0" smtClean="0">
                <a:solidFill>
                  <a:srgbClr val="EA4C37"/>
                </a:solidFill>
              </a:rPr>
              <a:t>et climat des affaires en baisse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93385" y="98072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Forte hausse</a:t>
            </a:r>
            <a:endParaRPr lang="fr-FR" sz="1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034591" y="105429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En baisse</a:t>
            </a:r>
            <a:endParaRPr lang="fr-FR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131333" y="415633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Légère baisse</a:t>
            </a:r>
            <a:endParaRPr lang="fr-FR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085401" y="402736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En baisse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9754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67A2-EB7C-4FAC-BCF9-6631DA80CD58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xmlns="" id="{426985CA-2ECC-4706-BA39-018C52F13A49}"/>
              </a:ext>
            </a:extLst>
          </p:cNvPr>
          <p:cNvSpPr txBox="1"/>
          <p:nvPr/>
        </p:nvSpPr>
        <p:spPr>
          <a:xfrm>
            <a:off x="863281" y="250411"/>
            <a:ext cx="8142174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7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 baisse du taux de chômage au 4</a:t>
            </a:r>
            <a:r>
              <a:rPr lang="fr-FR" sz="1700" baseline="300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700" dirty="0" smtClean="0">
                <a:solidFill>
                  <a:srgbClr val="EA4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trimestre en France (- 0,6 point)</a:t>
            </a:r>
            <a:endParaRPr sz="1700" dirty="0">
              <a:solidFill>
                <a:srgbClr val="EA4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gray">
          <a:xfrm>
            <a:off x="2195735" y="1116939"/>
            <a:ext cx="4640879" cy="357851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Taux</a:t>
            </a:r>
            <a:r>
              <a:rPr lang="en-US" altLang="fr-FR" sz="16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de </a:t>
            </a:r>
            <a:r>
              <a:rPr lang="en-US" altLang="fr-FR" sz="16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chômage</a:t>
            </a:r>
            <a:r>
              <a:rPr lang="en-US" altLang="fr-FR" sz="16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au </a:t>
            </a:r>
            <a:r>
              <a:rPr lang="en-US" altLang="fr-FR" sz="1600" b="1" dirty="0" err="1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sens</a:t>
            </a:r>
            <a:r>
              <a:rPr lang="en-US" altLang="fr-FR" sz="1600" b="1" dirty="0" smtClean="0">
                <a:solidFill>
                  <a:schemeClr val="bg1"/>
                </a:solidFill>
                <a:ea typeface="ヒラギノ角ゴ Pro W3" charset="-128"/>
                <a:cs typeface="Times New Roman" pitchFamily="18" charset="0"/>
              </a:rPr>
              <a:t> du BIT</a:t>
            </a:r>
            <a:endParaRPr lang="en-US" altLang="fr-FR" sz="1200" b="1" dirty="0">
              <a:solidFill>
                <a:schemeClr val="bg1"/>
              </a:solidFill>
              <a:ea typeface="ヒラギノ角ゴ Pro W3" charset="-128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496" y="6569520"/>
            <a:ext cx="5761037" cy="2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1" tIns="45691" rIns="91381" bIns="456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i="1" dirty="0" smtClean="0">
                <a:ea typeface="ヒラギノ角ゴ Pro W3" charset="-128"/>
              </a:rPr>
              <a:t>Taux de chômage (au sens du BIT) parmi la population active – </a:t>
            </a:r>
            <a:r>
              <a:rPr lang="fr-FR" altLang="fr-FR" sz="1000" i="1" dirty="0">
                <a:ea typeface="ヒラギノ角ゴ Pro W3" charset="-128"/>
              </a:rPr>
              <a:t>Insee</a:t>
            </a:r>
            <a:endParaRPr lang="en-US" altLang="fr-FR" sz="1000" i="1" dirty="0">
              <a:ea typeface="ヒラギノ角ゴ Pro W3" charset="-12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24282"/>
            <a:ext cx="7608454" cy="44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88853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30393</TotalTime>
  <Words>2530</Words>
  <Application>Microsoft Office PowerPoint</Application>
  <PresentationFormat>Affichage à l'écran (4:3)</PresentationFormat>
  <Paragraphs>371</Paragraphs>
  <Slides>54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4" baseType="lpstr">
      <vt:lpstr>MS PGothic</vt:lpstr>
      <vt:lpstr>MS PGothic</vt:lpstr>
      <vt:lpstr>Arial</vt:lpstr>
      <vt:lpstr>Bliss 2 Regular</vt:lpstr>
      <vt:lpstr>Times New Roman</vt:lpstr>
      <vt:lpstr>Verdana</vt:lpstr>
      <vt:lpstr>Wingdings</vt:lpstr>
      <vt:lpstr>Wingdings 2</vt:lpstr>
      <vt:lpstr>ヒラギノ角ゴ Pro W3</vt:lpstr>
      <vt:lpstr>Modèle par défaut</vt:lpstr>
      <vt:lpstr>Présentation PowerPoint</vt:lpstr>
      <vt:lpstr>Présentation PowerPoint</vt:lpstr>
      <vt:lpstr>Présentation PowerPoint</vt:lpstr>
      <vt:lpstr>La conjoncture économique en france</vt:lpstr>
      <vt:lpstr>Présentation PowerPoint</vt:lpstr>
      <vt:lpstr>Présentation PowerPoint</vt:lpstr>
      <vt:lpstr>Présentation PowerPoint</vt:lpstr>
      <vt:lpstr>Forte hausse des prix, consommation des ménages, production industrielle, et climat des affaires en baisse</vt:lpstr>
      <vt:lpstr>Présentation PowerPoint</vt:lpstr>
      <vt:lpstr>L’emploi en auvergne-rhône-alpes </vt:lpstr>
      <vt:lpstr>Présentation PowerPoint</vt:lpstr>
      <vt:lpstr>Présentation PowerPoint</vt:lpstr>
      <vt:lpstr>Présentation PowerPoint</vt:lpstr>
      <vt:lpstr>Les embauches (DPAE) – Par mois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taux de chômage </vt:lpstr>
      <vt:lpstr>Présentation PowerPoint</vt:lpstr>
      <vt:lpstr>Présentation PowerPoint</vt:lpstr>
      <vt:lpstr>Présentation PowerPoint</vt:lpstr>
      <vt:lpstr>Présentation PowerPoint</vt:lpstr>
      <vt:lpstr>La demande d’emploi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Évolution annuelle des DEFM par région </vt:lpstr>
      <vt:lpstr>Évolution annuelle des DEFM par département </vt:lpstr>
      <vt:lpstr>La demande d’emploi des publics spécifiques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chômage indemnisé</vt:lpstr>
      <vt:lpstr>Présentation PowerPoint</vt:lpstr>
      <vt:lpstr>Présentation PowerPoint</vt:lpstr>
      <vt:lpstr>Les reprises d’emploi des demandeurs d’emploi</vt:lpstr>
      <vt:lpstr>Présentation PowerPoint</vt:lpstr>
    </vt:vector>
  </TitlesOfParts>
  <Company>UNEDIC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C440531</dc:creator>
  <cp:lastModifiedBy>GIQUET Vincent</cp:lastModifiedBy>
  <cp:revision>3554</cp:revision>
  <cp:lastPrinted>2018-06-01T15:13:22Z</cp:lastPrinted>
  <dcterms:created xsi:type="dcterms:W3CDTF">2009-05-07T06:57:01Z</dcterms:created>
  <dcterms:modified xsi:type="dcterms:W3CDTF">2022-05-01T17:31:21Z</dcterms:modified>
</cp:coreProperties>
</file>